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4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B14EADF-F2DC-43D8-A873-44511C9EA503}" type="datetimeFigureOut">
              <a:rPr lang="ar-IQ" smtClean="0"/>
              <a:t>25/01/1441</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6BB7863-8F5A-4A86-BE34-6383ECAE9832}" type="slidenum">
              <a:rPr lang="ar-IQ" smtClean="0"/>
              <a:t>‹#›</a:t>
            </a:fld>
            <a:endParaRPr lang="ar-IQ"/>
          </a:p>
        </p:txBody>
      </p:sp>
    </p:spTree>
    <p:extLst>
      <p:ext uri="{BB962C8B-B14F-4D97-AF65-F5344CB8AC3E}">
        <p14:creationId xmlns:p14="http://schemas.microsoft.com/office/powerpoint/2010/main" val="111627837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D6BB7863-8F5A-4A86-BE34-6383ECAE9832}" type="slidenum">
              <a:rPr lang="ar-IQ" smtClean="0"/>
              <a:t>5</a:t>
            </a:fld>
            <a:endParaRPr lang="ar-IQ"/>
          </a:p>
        </p:txBody>
      </p:sp>
    </p:spTree>
    <p:extLst>
      <p:ext uri="{BB962C8B-B14F-4D97-AF65-F5344CB8AC3E}">
        <p14:creationId xmlns:p14="http://schemas.microsoft.com/office/powerpoint/2010/main" val="4284720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293"/>
          <p:cNvSpPr txBox="1">
            <a:spLocks noChangeArrowheads="1"/>
          </p:cNvSpPr>
          <p:nvPr/>
        </p:nvSpPr>
        <p:spPr bwMode="auto">
          <a:xfrm flipH="1">
            <a:off x="6532562" y="248920"/>
            <a:ext cx="2004695" cy="665480"/>
          </a:xfrm>
          <a:prstGeom prst="rect">
            <a:avLst/>
          </a:prstGeom>
          <a:solidFill>
            <a:srgbClr val="FFFFFF"/>
          </a:solidFill>
          <a:ln w="9525">
            <a:noFill/>
            <a:miter lim="800000"/>
            <a:headEnd/>
            <a:tailEnd/>
          </a:ln>
        </p:spPr>
        <p:txBody>
          <a:bodyPr rot="0" vert="horz" wrap="square" lIns="0" tIns="0" rIns="0" bIns="0" anchor="t" anchorCtr="0">
            <a:noAutofit/>
          </a:bodyPr>
          <a:lstStyle/>
          <a:p>
            <a:pPr algn="ctr" rtl="0">
              <a:lnSpc>
                <a:spcPct val="115000"/>
              </a:lnSpc>
              <a:spcAft>
                <a:spcPts val="0"/>
              </a:spcAft>
            </a:pPr>
            <a:r>
              <a:rPr lang="en-US" sz="1400" b="1" dirty="0">
                <a:effectLst/>
                <a:latin typeface="Calibri"/>
                <a:ea typeface="Calibri"/>
                <a:cs typeface="Arial"/>
              </a:rPr>
              <a:t>Lecturer: Assist prof.</a:t>
            </a:r>
            <a:endParaRPr lang="en-US" sz="1100" dirty="0">
              <a:effectLst/>
              <a:latin typeface="Calibri"/>
              <a:ea typeface="Calibri"/>
              <a:cs typeface="Arial"/>
            </a:endParaRPr>
          </a:p>
          <a:p>
            <a:pPr algn="ctr" rtl="0">
              <a:lnSpc>
                <a:spcPct val="115000"/>
              </a:lnSpc>
              <a:spcAft>
                <a:spcPts val="0"/>
              </a:spcAft>
            </a:pPr>
            <a:r>
              <a:rPr lang="en-US" sz="1400" b="1" dirty="0" err="1">
                <a:effectLst/>
                <a:latin typeface="Calibri"/>
                <a:ea typeface="Calibri"/>
                <a:cs typeface="Arial"/>
              </a:rPr>
              <a:t>Dr.Sally</a:t>
            </a:r>
            <a:r>
              <a:rPr lang="en-US" sz="1400" b="1" dirty="0">
                <a:effectLst/>
                <a:latin typeface="Calibri"/>
                <a:ea typeface="Calibri"/>
                <a:cs typeface="Arial"/>
              </a:rPr>
              <a:t> Ahmed</a:t>
            </a:r>
            <a:endParaRPr lang="en-US" sz="1100" dirty="0">
              <a:effectLst/>
              <a:latin typeface="Calibri"/>
              <a:ea typeface="Calibri"/>
              <a:cs typeface="Arial"/>
            </a:endParaRPr>
          </a:p>
        </p:txBody>
      </p:sp>
      <p:sp>
        <p:nvSpPr>
          <p:cNvPr id="5" name="مربع نص 2"/>
          <p:cNvSpPr txBox="1">
            <a:spLocks noChangeArrowheads="1"/>
          </p:cNvSpPr>
          <p:nvPr/>
        </p:nvSpPr>
        <p:spPr bwMode="auto">
          <a:xfrm flipH="1">
            <a:off x="3870642" y="173355"/>
            <a:ext cx="1402715" cy="665480"/>
          </a:xfrm>
          <a:prstGeom prst="rect">
            <a:avLst/>
          </a:prstGeom>
          <a:solidFill>
            <a:srgbClr val="FFFFFF"/>
          </a:solidFill>
          <a:ln w="9525">
            <a:noFill/>
            <a:miter lim="800000"/>
            <a:headEnd/>
            <a:tailEnd/>
          </a:ln>
        </p:spPr>
        <p:txBody>
          <a:bodyPr rot="0" vert="horz" wrap="square" lIns="0" tIns="0" rIns="0" bIns="0" anchor="t" anchorCtr="0">
            <a:noAutofit/>
          </a:bodyPr>
          <a:lstStyle/>
          <a:p>
            <a:pPr algn="ctr" rtl="0">
              <a:lnSpc>
                <a:spcPct val="115000"/>
              </a:lnSpc>
              <a:spcAft>
                <a:spcPts val="0"/>
              </a:spcAft>
            </a:pPr>
            <a:r>
              <a:rPr lang="en-US" sz="1400" b="1" dirty="0">
                <a:effectLst/>
                <a:latin typeface="Calibri"/>
                <a:ea typeface="Calibri"/>
                <a:cs typeface="Arial"/>
              </a:rPr>
              <a:t>Parasitology</a:t>
            </a:r>
            <a:endParaRPr lang="en-US" sz="1100" dirty="0">
              <a:effectLst/>
              <a:latin typeface="Calibri"/>
              <a:ea typeface="Calibri"/>
              <a:cs typeface="Arial"/>
            </a:endParaRPr>
          </a:p>
          <a:p>
            <a:pPr algn="ctr" rtl="0">
              <a:lnSpc>
                <a:spcPct val="115000"/>
              </a:lnSpc>
              <a:spcAft>
                <a:spcPts val="0"/>
              </a:spcAft>
            </a:pPr>
            <a:r>
              <a:rPr lang="en-US" sz="1400" b="1" dirty="0">
                <a:effectLst/>
                <a:latin typeface="Calibri"/>
                <a:ea typeface="Calibri"/>
                <a:cs typeface="Arial"/>
              </a:rPr>
              <a:t>12</a:t>
            </a:r>
            <a:r>
              <a:rPr lang="en-US" sz="1400" b="1" baseline="30000" dirty="0">
                <a:effectLst/>
                <a:latin typeface="Calibri"/>
                <a:ea typeface="Calibri"/>
                <a:cs typeface="Arial"/>
              </a:rPr>
              <a:t>th</a:t>
            </a:r>
            <a:r>
              <a:rPr lang="en-US" sz="1400" b="1" dirty="0">
                <a:effectLst/>
                <a:latin typeface="Calibri"/>
                <a:ea typeface="Calibri"/>
                <a:cs typeface="Arial"/>
              </a:rPr>
              <a:t> </a:t>
            </a:r>
            <a:r>
              <a:rPr lang="en-US" sz="1400" b="1" dirty="0">
                <a:effectLst/>
                <a:latin typeface="Arial"/>
                <a:ea typeface="Calibri"/>
                <a:cs typeface="Arial"/>
              </a:rPr>
              <a:t> </a:t>
            </a:r>
            <a:r>
              <a:rPr lang="en-US" sz="1400" b="1" dirty="0">
                <a:effectLst/>
                <a:latin typeface="Calibri"/>
                <a:ea typeface="Calibri"/>
                <a:cs typeface="Arial"/>
              </a:rPr>
              <a:t> </a:t>
            </a:r>
            <a:r>
              <a:rPr lang="en-US" sz="1400" b="1" dirty="0" err="1">
                <a:effectLst/>
                <a:latin typeface="Calibri"/>
                <a:ea typeface="Calibri"/>
                <a:cs typeface="Arial"/>
              </a:rPr>
              <a:t>Lec</a:t>
            </a:r>
            <a:r>
              <a:rPr lang="en-US" sz="1400" b="1" dirty="0">
                <a:effectLst/>
                <a:latin typeface="Calibri"/>
                <a:ea typeface="Calibri"/>
                <a:cs typeface="Arial"/>
              </a:rPr>
              <a:t>.</a:t>
            </a:r>
            <a:endParaRPr lang="en-US" sz="1100" dirty="0">
              <a:effectLst/>
              <a:latin typeface="Calibri"/>
              <a:ea typeface="Calibri"/>
              <a:cs typeface="Arial"/>
            </a:endParaRPr>
          </a:p>
        </p:txBody>
      </p:sp>
      <p:sp>
        <p:nvSpPr>
          <p:cNvPr id="6" name="مربع نص 2"/>
          <p:cNvSpPr txBox="1">
            <a:spLocks noChangeArrowheads="1"/>
          </p:cNvSpPr>
          <p:nvPr/>
        </p:nvSpPr>
        <p:spPr bwMode="auto">
          <a:xfrm flipH="1">
            <a:off x="533400" y="227330"/>
            <a:ext cx="1402715" cy="665480"/>
          </a:xfrm>
          <a:prstGeom prst="rect">
            <a:avLst/>
          </a:prstGeom>
          <a:solidFill>
            <a:srgbClr val="FFFFFF"/>
          </a:solidFill>
          <a:ln w="9525">
            <a:noFill/>
            <a:miter lim="800000"/>
            <a:headEnd/>
            <a:tailEnd/>
          </a:ln>
        </p:spPr>
        <p:txBody>
          <a:bodyPr rot="0" vert="horz" wrap="square" lIns="0" tIns="0" rIns="0" bIns="0" anchor="t" anchorCtr="0">
            <a:noAutofit/>
          </a:bodyPr>
          <a:lstStyle/>
          <a:p>
            <a:pPr algn="l" rtl="0">
              <a:lnSpc>
                <a:spcPct val="115000"/>
              </a:lnSpc>
              <a:spcAft>
                <a:spcPts val="0"/>
              </a:spcAft>
            </a:pPr>
            <a:r>
              <a:rPr lang="en-US" sz="1400" b="1" dirty="0">
                <a:effectLst/>
                <a:latin typeface="Calibri"/>
                <a:ea typeface="Calibri"/>
                <a:cs typeface="Arial"/>
              </a:rPr>
              <a:t>Microbiology Dep.</a:t>
            </a:r>
            <a:endParaRPr lang="en-US" sz="1100" dirty="0">
              <a:effectLst/>
              <a:latin typeface="Calibri"/>
              <a:ea typeface="Calibri"/>
              <a:cs typeface="Arial"/>
            </a:endParaRPr>
          </a:p>
          <a:p>
            <a:pPr algn="l" rtl="0">
              <a:lnSpc>
                <a:spcPct val="115000"/>
              </a:lnSpc>
              <a:spcAft>
                <a:spcPts val="0"/>
              </a:spcAft>
            </a:pPr>
            <a:r>
              <a:rPr lang="en-US" sz="1400" b="1" dirty="0">
                <a:effectLst/>
                <a:latin typeface="Calibri"/>
                <a:ea typeface="Calibri"/>
                <a:cs typeface="Arial"/>
              </a:rPr>
              <a:t>Second year</a:t>
            </a:r>
            <a:endParaRPr lang="en-US" sz="1100" dirty="0">
              <a:effectLst/>
              <a:latin typeface="Calibri"/>
              <a:ea typeface="Calibri"/>
              <a:cs typeface="Arial"/>
            </a:endParaRPr>
          </a:p>
          <a:p>
            <a:pPr algn="l" rtl="0">
              <a:lnSpc>
                <a:spcPct val="115000"/>
              </a:lnSpc>
              <a:spcAft>
                <a:spcPts val="0"/>
              </a:spcAft>
            </a:pPr>
            <a:r>
              <a:rPr lang="en-US" sz="1400" b="1" dirty="0">
                <a:effectLst/>
                <a:latin typeface="Calibri"/>
                <a:ea typeface="Calibri"/>
                <a:cs typeface="Arial"/>
              </a:rPr>
              <a:t> </a:t>
            </a:r>
            <a:endParaRPr lang="en-US" sz="1100" dirty="0">
              <a:effectLst/>
              <a:latin typeface="Calibri"/>
              <a:ea typeface="Calibri"/>
              <a:cs typeface="Arial"/>
            </a:endParaRPr>
          </a:p>
          <a:p>
            <a:pPr algn="l" rtl="0">
              <a:lnSpc>
                <a:spcPct val="115000"/>
              </a:lnSpc>
              <a:spcAft>
                <a:spcPts val="0"/>
              </a:spcAft>
            </a:pPr>
            <a:r>
              <a:rPr lang="en-US" sz="1400" b="1" dirty="0">
                <a:effectLst/>
                <a:latin typeface="Calibri"/>
                <a:ea typeface="Calibri"/>
                <a:cs typeface="Arial"/>
              </a:rPr>
              <a:t> </a:t>
            </a:r>
            <a:endParaRPr lang="en-US" sz="1100" dirty="0">
              <a:effectLst/>
              <a:latin typeface="Calibri"/>
              <a:ea typeface="Calibri"/>
              <a:cs typeface="Arial"/>
            </a:endParaRPr>
          </a:p>
        </p:txBody>
      </p:sp>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8" name="Rectangle 5"/>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0" y="838835"/>
            <a:ext cx="9144000" cy="5512278"/>
          </a:xfrm>
          <a:prstGeom prst="rect">
            <a:avLst/>
          </a:prstGeom>
          <a:noFill/>
        </p:spPr>
        <p:txBody>
          <a:bodyPr wrap="square" rtlCol="1">
            <a:spAutoFit/>
          </a:bodyPr>
          <a:lstStyle/>
          <a:p>
            <a:pPr algn="ctr">
              <a:lnSpc>
                <a:spcPct val="115000"/>
              </a:lnSpc>
            </a:pPr>
            <a:r>
              <a:rPr lang="en-US" sz="2800" b="1" dirty="0">
                <a:solidFill>
                  <a:srgbClr val="000000"/>
                </a:solidFill>
                <a:latin typeface="Comic Sans MS,Bold"/>
                <a:ea typeface="Calibri"/>
                <a:cs typeface="Comic Sans MS,Bold"/>
              </a:rPr>
              <a:t>Helminthes</a:t>
            </a:r>
            <a:endParaRPr lang="en-US" sz="1400" dirty="0">
              <a:ea typeface="Calibri"/>
              <a:cs typeface="Arial"/>
            </a:endParaRPr>
          </a:p>
          <a:p>
            <a:r>
              <a:rPr lang="en-US" sz="2000" b="1" dirty="0" err="1">
                <a:solidFill>
                  <a:srgbClr val="000000"/>
                </a:solidFill>
                <a:latin typeface="Times New Roman" pitchFamily="18" charset="0"/>
                <a:ea typeface="Calibri"/>
                <a:cs typeface="Times New Roman" pitchFamily="18" charset="0"/>
              </a:rPr>
              <a:t>Phylum:Nematodes</a:t>
            </a:r>
            <a:endParaRPr lang="en-US" sz="2000" dirty="0">
              <a:latin typeface="Times New Roman" pitchFamily="18" charset="0"/>
              <a:ea typeface="Calibri"/>
              <a:cs typeface="Times New Roman" pitchFamily="18" charset="0"/>
            </a:endParaRPr>
          </a:p>
          <a:p>
            <a:r>
              <a:rPr lang="en-US" sz="2000" b="1" dirty="0">
                <a:solidFill>
                  <a:srgbClr val="000000"/>
                </a:solidFill>
                <a:latin typeface="Times New Roman" pitchFamily="18" charset="0"/>
                <a:ea typeface="Calibri"/>
                <a:cs typeface="Times New Roman" pitchFamily="18" charset="0"/>
              </a:rPr>
              <a:t>General characteristics</a:t>
            </a:r>
            <a:endParaRPr lang="en-US" sz="2000" dirty="0">
              <a:latin typeface="Times New Roman" pitchFamily="18" charset="0"/>
              <a:ea typeface="Calibri"/>
              <a:cs typeface="Times New Roman" pitchFamily="18" charset="0"/>
            </a:endParaRPr>
          </a:p>
          <a:p>
            <a:r>
              <a:rPr lang="en-US" sz="2000" dirty="0">
                <a:latin typeface="Times New Roman" pitchFamily="18" charset="0"/>
                <a:ea typeface="Calibri"/>
                <a:cs typeface="Times New Roman" pitchFamily="18" charset="0"/>
              </a:rPr>
              <a:t>· The word nematode comes from a Greek word </a:t>
            </a:r>
            <a:r>
              <a:rPr lang="en-US" sz="2000" b="1" i="1" dirty="0" err="1">
                <a:latin typeface="Times New Roman" pitchFamily="18" charset="0"/>
                <a:ea typeface="Calibri"/>
                <a:cs typeface="Times New Roman" pitchFamily="18" charset="0"/>
              </a:rPr>
              <a:t>Nema</a:t>
            </a:r>
            <a:r>
              <a:rPr lang="en-US" sz="2000" b="1" i="1" dirty="0">
                <a:latin typeface="Times New Roman" pitchFamily="18" charset="0"/>
                <a:ea typeface="Calibri"/>
                <a:cs typeface="Times New Roman" pitchFamily="18" charset="0"/>
              </a:rPr>
              <a:t> </a:t>
            </a:r>
            <a:r>
              <a:rPr lang="en-US" sz="2000" dirty="0">
                <a:latin typeface="Times New Roman" pitchFamily="18" charset="0"/>
                <a:ea typeface="Calibri"/>
                <a:cs typeface="Times New Roman" pitchFamily="18" charset="0"/>
              </a:rPr>
              <a:t>that means thread.</a:t>
            </a:r>
          </a:p>
          <a:p>
            <a:pPr algn="just"/>
            <a:r>
              <a:rPr lang="en-US" sz="2000" dirty="0">
                <a:latin typeface="Times New Roman" pitchFamily="18" charset="0"/>
                <a:ea typeface="Calibri"/>
                <a:cs typeface="Times New Roman" pitchFamily="18" charset="0"/>
              </a:rPr>
              <a:t>· Nematodes are </a:t>
            </a:r>
            <a:r>
              <a:rPr lang="en-US" sz="2000" dirty="0" err="1">
                <a:latin typeface="Times New Roman" pitchFamily="18" charset="0"/>
                <a:ea typeface="Calibri"/>
                <a:cs typeface="Times New Roman" pitchFamily="18" charset="0"/>
              </a:rPr>
              <a:t>unsegmented</a:t>
            </a:r>
            <a:r>
              <a:rPr lang="en-US" sz="2000" dirty="0">
                <a:latin typeface="Times New Roman" pitchFamily="18" charset="0"/>
                <a:ea typeface="Calibri"/>
                <a:cs typeface="Times New Roman" pitchFamily="18" charset="0"/>
              </a:rPr>
              <a:t>, elongate &amp; cylindrical with bilateral symmetry with a complete digestive tract which started with mouth, esophagus, intestine &amp; end in </a:t>
            </a:r>
            <a:r>
              <a:rPr lang="en-US" sz="2000" dirty="0" err="1">
                <a:latin typeface="Times New Roman" pitchFamily="18" charset="0"/>
                <a:ea typeface="Calibri"/>
                <a:cs typeface="Times New Roman" pitchFamily="18" charset="0"/>
              </a:rPr>
              <a:t>subterminal</a:t>
            </a:r>
            <a:r>
              <a:rPr lang="en-US" sz="2000" dirty="0">
                <a:latin typeface="Times New Roman" pitchFamily="18" charset="0"/>
                <a:ea typeface="Calibri"/>
                <a:cs typeface="Times New Roman" pitchFamily="18" charset="0"/>
              </a:rPr>
              <a:t> anus. They have no circulatory system &amp; nutrients are transported through body via fluid in body cavity</a:t>
            </a:r>
          </a:p>
          <a:p>
            <a:r>
              <a:rPr lang="en-US" sz="2000" dirty="0">
                <a:latin typeface="Times New Roman" pitchFamily="18" charset="0"/>
                <a:ea typeface="Calibri"/>
                <a:cs typeface="Times New Roman" pitchFamily="18" charset="0"/>
              </a:rPr>
              <a:t>(</a:t>
            </a:r>
            <a:r>
              <a:rPr lang="en-US" sz="2000" dirty="0" err="1">
                <a:latin typeface="Times New Roman" pitchFamily="18" charset="0"/>
                <a:ea typeface="Calibri"/>
                <a:cs typeface="Times New Roman" pitchFamily="18" charset="0"/>
              </a:rPr>
              <a:t>pseudocelom</a:t>
            </a:r>
            <a:r>
              <a:rPr lang="en-US" sz="2000" dirty="0">
                <a:latin typeface="Times New Roman" pitchFamily="18" charset="0"/>
                <a:ea typeface="Calibri"/>
                <a:cs typeface="Times New Roman" pitchFamily="18" charset="0"/>
              </a:rPr>
              <a:t>).The nematode has no respiratory system.</a:t>
            </a:r>
          </a:p>
          <a:p>
            <a:r>
              <a:rPr lang="en-US" sz="2000" dirty="0">
                <a:latin typeface="Times New Roman" pitchFamily="18" charset="0"/>
                <a:ea typeface="Calibri"/>
                <a:cs typeface="Times New Roman" pitchFamily="18" charset="0"/>
              </a:rPr>
              <a:t>· </a:t>
            </a:r>
            <a:r>
              <a:rPr lang="en-US" sz="2000" b="1" dirty="0" err="1">
                <a:latin typeface="Times New Roman" pitchFamily="18" charset="0"/>
                <a:ea typeface="Calibri"/>
                <a:cs typeface="Times New Roman" pitchFamily="18" charset="0"/>
              </a:rPr>
              <a:t>Pseudocelom</a:t>
            </a:r>
            <a:r>
              <a:rPr lang="en-US" sz="2000" b="1" dirty="0">
                <a:latin typeface="Times New Roman" pitchFamily="18" charset="0"/>
                <a:ea typeface="Calibri"/>
                <a:cs typeface="Times New Roman" pitchFamily="18" charset="0"/>
              </a:rPr>
              <a:t> (</a:t>
            </a:r>
            <a:r>
              <a:rPr lang="en-US" sz="2000" b="1" dirty="0" err="1">
                <a:latin typeface="Times New Roman" pitchFamily="18" charset="0"/>
                <a:ea typeface="Calibri"/>
                <a:cs typeface="Times New Roman" pitchFamily="18" charset="0"/>
              </a:rPr>
              <a:t>pseudocoel</a:t>
            </a:r>
            <a:r>
              <a:rPr lang="en-US" sz="2000" b="1" dirty="0">
                <a:latin typeface="Times New Roman" pitchFamily="18" charset="0"/>
                <a:ea typeface="Calibri"/>
                <a:cs typeface="Times New Roman" pitchFamily="18" charset="0"/>
              </a:rPr>
              <a:t>) </a:t>
            </a:r>
            <a:r>
              <a:rPr lang="en-US" sz="2000" dirty="0">
                <a:latin typeface="Times New Roman" pitchFamily="18" charset="0"/>
                <a:ea typeface="Calibri"/>
                <a:cs typeface="Times New Roman" pitchFamily="18" charset="0"/>
              </a:rPr>
              <a:t>Body cavity of nematode which is filled with fluid in which internal organs float.</a:t>
            </a:r>
          </a:p>
          <a:p>
            <a:r>
              <a:rPr lang="en-US" sz="2000" b="1" dirty="0">
                <a:solidFill>
                  <a:srgbClr val="000000"/>
                </a:solidFill>
                <a:latin typeface="Times New Roman" pitchFamily="18" charset="0"/>
                <a:ea typeface="Calibri"/>
                <a:cs typeface="Times New Roman" pitchFamily="18" charset="0"/>
              </a:rPr>
              <a:t> </a:t>
            </a:r>
            <a:endParaRPr lang="en-US" sz="2000" dirty="0">
              <a:latin typeface="Times New Roman" pitchFamily="18" charset="0"/>
              <a:ea typeface="Calibri"/>
              <a:cs typeface="Times New Roman" pitchFamily="18" charset="0"/>
            </a:endParaRPr>
          </a:p>
          <a:p>
            <a:r>
              <a:rPr lang="en-US" sz="2000" b="1" dirty="0">
                <a:solidFill>
                  <a:srgbClr val="000000"/>
                </a:solidFill>
                <a:latin typeface="Times New Roman" pitchFamily="18" charset="0"/>
                <a:ea typeface="Calibri"/>
                <a:cs typeface="Times New Roman" pitchFamily="18" charset="0"/>
              </a:rPr>
              <a:t>Intestinal nematodes</a:t>
            </a:r>
            <a:endParaRPr lang="en-US" sz="2000" dirty="0">
              <a:latin typeface="Times New Roman" pitchFamily="18" charset="0"/>
              <a:ea typeface="Calibri"/>
              <a:cs typeface="Times New Roman" pitchFamily="18" charset="0"/>
            </a:endParaRPr>
          </a:p>
          <a:p>
            <a:pPr marL="342900" lvl="0" indent="-342900">
              <a:buFont typeface="+mj-lt"/>
              <a:buAutoNum type="arabicPeriod"/>
            </a:pPr>
            <a:r>
              <a:rPr lang="en-US" sz="2000" b="1" i="1" dirty="0" err="1">
                <a:solidFill>
                  <a:srgbClr val="000000"/>
                </a:solidFill>
                <a:latin typeface="Times New Roman" pitchFamily="18" charset="0"/>
                <a:ea typeface="Calibri"/>
                <a:cs typeface="Times New Roman" pitchFamily="18" charset="0"/>
              </a:rPr>
              <a:t>Enterobius</a:t>
            </a:r>
            <a:r>
              <a:rPr lang="en-US" sz="2000" b="1" i="1" dirty="0">
                <a:solidFill>
                  <a:srgbClr val="000000"/>
                </a:solidFill>
                <a:latin typeface="Times New Roman" pitchFamily="18" charset="0"/>
                <a:ea typeface="Calibri"/>
                <a:cs typeface="Times New Roman" pitchFamily="18" charset="0"/>
              </a:rPr>
              <a:t> </a:t>
            </a:r>
            <a:r>
              <a:rPr lang="en-US" sz="2000" b="1" i="1" dirty="0" err="1">
                <a:solidFill>
                  <a:srgbClr val="000000"/>
                </a:solidFill>
                <a:latin typeface="Times New Roman" pitchFamily="18" charset="0"/>
                <a:ea typeface="Calibri"/>
                <a:cs typeface="Times New Roman" pitchFamily="18" charset="0"/>
              </a:rPr>
              <a:t>vermicularis</a:t>
            </a:r>
            <a:endParaRPr lang="en-US" sz="2000" dirty="0">
              <a:latin typeface="Times New Roman" pitchFamily="18" charset="0"/>
              <a:ea typeface="Calibri"/>
              <a:cs typeface="Times New Roman" pitchFamily="18" charset="0"/>
            </a:endParaRPr>
          </a:p>
          <a:p>
            <a:r>
              <a:rPr lang="en-US" sz="2000" dirty="0">
                <a:solidFill>
                  <a:srgbClr val="000000"/>
                </a:solidFill>
                <a:latin typeface="Times New Roman" pitchFamily="18" charset="0"/>
                <a:ea typeface="Calibri"/>
                <a:cs typeface="Times New Roman" pitchFamily="18" charset="0"/>
              </a:rPr>
              <a:t>· Also called pinworm</a:t>
            </a:r>
            <a:endParaRPr lang="en-US" sz="2000" dirty="0">
              <a:latin typeface="Times New Roman" pitchFamily="18" charset="0"/>
              <a:ea typeface="Calibri"/>
              <a:cs typeface="Times New Roman" pitchFamily="18" charset="0"/>
            </a:endParaRPr>
          </a:p>
          <a:p>
            <a:r>
              <a:rPr lang="en-US" sz="2000" dirty="0">
                <a:solidFill>
                  <a:srgbClr val="000000"/>
                </a:solidFill>
                <a:latin typeface="Times New Roman" pitchFamily="18" charset="0"/>
                <a:ea typeface="Calibri"/>
                <a:cs typeface="Times New Roman" pitchFamily="18" charset="0"/>
              </a:rPr>
              <a:t>· It has a cosmopolitan distribution, but it is more common in cool or temperate zone than in tropical areas.</a:t>
            </a:r>
            <a:endParaRPr lang="ar-IQ" sz="2000" dirty="0">
              <a:latin typeface="Times New Roman" pitchFamily="18" charset="0"/>
              <a:cs typeface="Times New Roman" pitchFamily="18" charset="0"/>
            </a:endParaRPr>
          </a:p>
        </p:txBody>
      </p:sp>
    </p:spTree>
    <p:extLst>
      <p:ext uri="{BB962C8B-B14F-4D97-AF65-F5344CB8AC3E}">
        <p14:creationId xmlns:p14="http://schemas.microsoft.com/office/powerpoint/2010/main" val="2570581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067800" cy="2547492"/>
          </a:xfrm>
          <a:prstGeom prst="rect">
            <a:avLst/>
          </a:prstGeom>
          <a:noFill/>
        </p:spPr>
        <p:txBody>
          <a:bodyPr wrap="square" rtlCol="1">
            <a:spAutoFit/>
          </a:bodyPr>
          <a:lstStyle/>
          <a:p>
            <a:pPr>
              <a:lnSpc>
                <a:spcPct val="115000"/>
              </a:lnSpc>
            </a:pPr>
            <a:r>
              <a:rPr lang="en-US" sz="2000" b="1" dirty="0">
                <a:latin typeface="Times New Roman"/>
                <a:ea typeface="Calibri"/>
                <a:cs typeface="Arial"/>
              </a:rPr>
              <a:t>Life cycle </a:t>
            </a:r>
            <a:endParaRPr lang="en-US" sz="2000" dirty="0">
              <a:ea typeface="Calibri"/>
              <a:cs typeface="Arial"/>
            </a:endParaRPr>
          </a:p>
          <a:p>
            <a:pPr algn="just">
              <a:lnSpc>
                <a:spcPct val="115000"/>
              </a:lnSpc>
            </a:pPr>
            <a:r>
              <a:rPr lang="en-US" sz="2000" dirty="0">
                <a:latin typeface="Times New Roman"/>
                <a:ea typeface="Calibri"/>
                <a:cs typeface="Arial"/>
              </a:rPr>
              <a:t>Ingestion of </a:t>
            </a:r>
            <a:r>
              <a:rPr lang="en-US" sz="2000" dirty="0" err="1">
                <a:latin typeface="Times New Roman"/>
                <a:ea typeface="Calibri"/>
                <a:cs typeface="Arial"/>
              </a:rPr>
              <a:t>emryonated</a:t>
            </a:r>
            <a:r>
              <a:rPr lang="en-US" sz="2000" dirty="0">
                <a:latin typeface="Times New Roman"/>
                <a:ea typeface="Calibri"/>
                <a:cs typeface="Arial"/>
              </a:rPr>
              <a:t> eggs in food or water contaminated with human feces , eggs hatch in the small intestine , larva migrate through the gut wall into the blood stream and then to the lungs. On about the 9th day of infection, they, pass up the bronchi and trachea and are swallowed. Within small intestine, they become adults 8- 12 weeks after exposure. They live in the lumen don’t attach to the wall, and derive their substance from ingested food.</a:t>
            </a:r>
            <a:endParaRPr lang="en-US" sz="2000" dirty="0">
              <a:ea typeface="Calibri"/>
              <a:cs typeface="Arial"/>
            </a:endParaRPr>
          </a:p>
        </p:txBody>
      </p:sp>
      <p:pic>
        <p:nvPicPr>
          <p:cNvPr id="5" name="صورة 14"/>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547492"/>
            <a:ext cx="5274310" cy="3887470"/>
          </a:xfrm>
          <a:prstGeom prst="rect">
            <a:avLst/>
          </a:prstGeom>
          <a:noFill/>
          <a:ln>
            <a:noFill/>
          </a:ln>
        </p:spPr>
      </p:pic>
    </p:spTree>
    <p:extLst>
      <p:ext uri="{BB962C8B-B14F-4D97-AF65-F5344CB8AC3E}">
        <p14:creationId xmlns:p14="http://schemas.microsoft.com/office/powerpoint/2010/main" val="1246844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9144000" cy="1131720"/>
          </a:xfrm>
          <a:prstGeom prst="rect">
            <a:avLst/>
          </a:prstGeom>
          <a:noFill/>
        </p:spPr>
        <p:txBody>
          <a:bodyPr wrap="square" rtlCol="1">
            <a:spAutoFit/>
          </a:bodyPr>
          <a:lstStyle/>
          <a:p>
            <a:pPr>
              <a:lnSpc>
                <a:spcPct val="115000"/>
              </a:lnSpc>
            </a:pPr>
            <a:r>
              <a:rPr lang="en-US" sz="2000" b="1" dirty="0">
                <a:latin typeface="Times New Roman"/>
                <a:ea typeface="Calibri"/>
                <a:cs typeface="Arial"/>
              </a:rPr>
              <a:t>Morphology:</a:t>
            </a:r>
            <a:endParaRPr lang="en-US" sz="2000" dirty="0">
              <a:ea typeface="Calibri"/>
              <a:cs typeface="Arial"/>
            </a:endParaRPr>
          </a:p>
          <a:p>
            <a:pPr>
              <a:lnSpc>
                <a:spcPct val="115000"/>
              </a:lnSpc>
            </a:pPr>
            <a:r>
              <a:rPr lang="en-US" sz="2000" dirty="0">
                <a:latin typeface="Times New Roman"/>
                <a:ea typeface="Calibri"/>
                <a:cs typeface="Arial"/>
              </a:rPr>
              <a:t>The adult male and female have an anterior expansion from both side (ventral and dorsal) called (cervical </a:t>
            </a:r>
            <a:r>
              <a:rPr lang="en-US" sz="2000" dirty="0" err="1">
                <a:latin typeface="Times New Roman"/>
                <a:ea typeface="Calibri"/>
                <a:cs typeface="Arial"/>
              </a:rPr>
              <a:t>alae</a:t>
            </a:r>
            <a:r>
              <a:rPr lang="en-US" sz="2000" dirty="0">
                <a:latin typeface="Times New Roman"/>
                <a:ea typeface="Calibri"/>
                <a:cs typeface="Arial"/>
              </a:rPr>
              <a:t>).</a:t>
            </a:r>
            <a:endParaRPr lang="en-US" sz="2000" dirty="0">
              <a:ea typeface="Calibri"/>
              <a:cs typeface="Arial"/>
            </a:endParaRPr>
          </a:p>
        </p:txBody>
      </p:sp>
      <p:pic>
        <p:nvPicPr>
          <p:cNvPr id="5" name="صورة 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29676"/>
            <a:ext cx="3143250" cy="2390775"/>
          </a:xfrm>
          <a:prstGeom prst="rect">
            <a:avLst/>
          </a:prstGeom>
          <a:noFill/>
          <a:ln>
            <a:noFill/>
          </a:ln>
        </p:spPr>
      </p:pic>
      <p:pic>
        <p:nvPicPr>
          <p:cNvPr id="6" name="صورة 2"/>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002028"/>
            <a:ext cx="2709862" cy="2846070"/>
          </a:xfrm>
          <a:prstGeom prst="rect">
            <a:avLst/>
          </a:prstGeom>
          <a:noFill/>
          <a:ln>
            <a:noFill/>
          </a:ln>
        </p:spPr>
      </p:pic>
      <p:pic>
        <p:nvPicPr>
          <p:cNvPr id="7" name="صورة 3"/>
          <p:cNvPicPr/>
          <p:nvPr/>
        </p:nvPicPr>
        <p:blipFill>
          <a:blip r:embed="rId4">
            <a:extLst>
              <a:ext uri="{28A0092B-C50C-407E-A947-70E740481C1C}">
                <a14:useLocalDpi xmlns:a14="http://schemas.microsoft.com/office/drawing/2010/main" val="0"/>
              </a:ext>
            </a:extLst>
          </a:blip>
          <a:srcRect/>
          <a:stretch>
            <a:fillRect/>
          </a:stretch>
        </p:blipFill>
        <p:spPr bwMode="auto">
          <a:xfrm>
            <a:off x="304800" y="4495800"/>
            <a:ext cx="3895725" cy="1842135"/>
          </a:xfrm>
          <a:prstGeom prst="rect">
            <a:avLst/>
          </a:prstGeom>
          <a:noFill/>
          <a:ln>
            <a:noFill/>
          </a:ln>
        </p:spPr>
      </p:pic>
      <p:pic>
        <p:nvPicPr>
          <p:cNvPr id="8" name="صورة 4"/>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277518"/>
            <a:ext cx="2495549" cy="2278698"/>
          </a:xfrm>
          <a:prstGeom prst="rect">
            <a:avLst/>
          </a:prstGeom>
          <a:noFill/>
          <a:ln>
            <a:noFill/>
          </a:ln>
        </p:spPr>
      </p:pic>
    </p:spTree>
    <p:extLst>
      <p:ext uri="{BB962C8B-B14F-4D97-AF65-F5344CB8AC3E}">
        <p14:creationId xmlns:p14="http://schemas.microsoft.com/office/powerpoint/2010/main" val="1524533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839606"/>
          </a:xfrm>
          <a:prstGeom prst="rect">
            <a:avLst/>
          </a:prstGeom>
          <a:noFill/>
        </p:spPr>
        <p:txBody>
          <a:bodyPr wrap="square" rtlCol="1">
            <a:spAutoFit/>
          </a:bodyPr>
          <a:lstStyle/>
          <a:p>
            <a:pPr>
              <a:lnSpc>
                <a:spcPct val="115000"/>
              </a:lnSpc>
            </a:pPr>
            <a:r>
              <a:rPr lang="en-US" sz="2000" dirty="0">
                <a:latin typeface="Symbol"/>
                <a:ea typeface="Calibri"/>
                <a:cs typeface="Symbol"/>
              </a:rPr>
              <a:t>· </a:t>
            </a:r>
            <a:r>
              <a:rPr lang="en-US" sz="2000" dirty="0">
                <a:latin typeface="Times New Roman"/>
                <a:ea typeface="Calibri"/>
                <a:cs typeface="Arial"/>
              </a:rPr>
              <a:t>Eggs morphology</a:t>
            </a:r>
            <a:r>
              <a:rPr lang="en-US" sz="2000" b="1" dirty="0">
                <a:latin typeface="Times New Roman"/>
                <a:ea typeface="Calibri"/>
                <a:cs typeface="Arial"/>
              </a:rPr>
              <a:t>: </a:t>
            </a:r>
            <a:r>
              <a:rPr lang="en-US" sz="2000" dirty="0">
                <a:latin typeface="Times New Roman"/>
                <a:ea typeface="Calibri"/>
                <a:cs typeface="Arial"/>
              </a:rPr>
              <a:t>Eggs in utero are not fully </a:t>
            </a:r>
            <a:r>
              <a:rPr lang="en-US" sz="2000" dirty="0" err="1">
                <a:latin typeface="Times New Roman"/>
                <a:ea typeface="Calibri"/>
                <a:cs typeface="Arial"/>
              </a:rPr>
              <a:t>embryonated</a:t>
            </a:r>
            <a:r>
              <a:rPr lang="en-US" sz="2000" dirty="0">
                <a:latin typeface="Times New Roman"/>
                <a:ea typeface="Calibri"/>
                <a:cs typeface="Arial"/>
              </a:rPr>
              <a:t> when the female worms migrate to the lower level of the colon.</a:t>
            </a:r>
            <a:endParaRPr lang="en-US" sz="2000" dirty="0">
              <a:ea typeface="Calibri"/>
              <a:cs typeface="Arial"/>
            </a:endParaRPr>
          </a:p>
          <a:p>
            <a:pPr algn="just">
              <a:lnSpc>
                <a:spcPct val="115000"/>
              </a:lnSpc>
            </a:pPr>
            <a:r>
              <a:rPr lang="en-US" sz="2000" dirty="0">
                <a:latin typeface="Times New Roman"/>
                <a:ea typeface="Calibri"/>
                <a:cs typeface="Arial"/>
              </a:rPr>
              <a:t>Female discharge about 10,000 eggs. The eggs discharged on the skin are essentially mature and within few hours (about 6 </a:t>
            </a:r>
            <a:r>
              <a:rPr lang="en-US" sz="2000" dirty="0" err="1">
                <a:latin typeface="Times New Roman"/>
                <a:ea typeface="Calibri"/>
                <a:cs typeface="Arial"/>
              </a:rPr>
              <a:t>hrs</a:t>
            </a:r>
            <a:r>
              <a:rPr lang="en-US" sz="2000" dirty="0">
                <a:latin typeface="Times New Roman"/>
                <a:ea typeface="Calibri"/>
                <a:cs typeface="Arial"/>
              </a:rPr>
              <a:t>) contain a fully developed infective stage larva.</a:t>
            </a:r>
            <a:endParaRPr lang="en-US" sz="2000" dirty="0">
              <a:ea typeface="Calibri"/>
              <a:cs typeface="Arial"/>
            </a:endParaRPr>
          </a:p>
        </p:txBody>
      </p:sp>
      <p:pic>
        <p:nvPicPr>
          <p:cNvPr id="5" name="صورة 5"/>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168843"/>
            <a:ext cx="2386012" cy="2845117"/>
          </a:xfrm>
          <a:prstGeom prst="rect">
            <a:avLst/>
          </a:prstGeom>
          <a:noFill/>
          <a:ln>
            <a:noFill/>
          </a:ln>
        </p:spPr>
      </p:pic>
      <p:pic>
        <p:nvPicPr>
          <p:cNvPr id="6" name="صورة 6"/>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199323"/>
            <a:ext cx="2819400" cy="2879725"/>
          </a:xfrm>
          <a:prstGeom prst="rect">
            <a:avLst/>
          </a:prstGeom>
          <a:noFill/>
          <a:ln>
            <a:noFill/>
          </a:ln>
        </p:spPr>
      </p:pic>
    </p:spTree>
    <p:extLst>
      <p:ext uri="{BB962C8B-B14F-4D97-AF65-F5344CB8AC3E}">
        <p14:creationId xmlns:p14="http://schemas.microsoft.com/office/powerpoint/2010/main" val="231993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2652008"/>
          </a:xfrm>
          <a:prstGeom prst="rect">
            <a:avLst/>
          </a:prstGeom>
          <a:noFill/>
        </p:spPr>
        <p:txBody>
          <a:bodyPr wrap="square" rtlCol="1">
            <a:spAutoFit/>
          </a:bodyPr>
          <a:lstStyle/>
          <a:p>
            <a:pPr>
              <a:lnSpc>
                <a:spcPct val="115000"/>
              </a:lnSpc>
            </a:pPr>
            <a:r>
              <a:rPr lang="en-US" sz="2000" b="1" dirty="0">
                <a:latin typeface="Times New Roman"/>
                <a:ea typeface="Calibri"/>
                <a:cs typeface="Arial"/>
              </a:rPr>
              <a:t>Mode of infection:</a:t>
            </a:r>
            <a:endParaRPr lang="en-US" sz="2000" dirty="0">
              <a:ea typeface="Calibri"/>
              <a:cs typeface="Arial"/>
            </a:endParaRPr>
          </a:p>
          <a:p>
            <a:pPr>
              <a:lnSpc>
                <a:spcPct val="115000"/>
              </a:lnSpc>
            </a:pPr>
            <a:r>
              <a:rPr lang="en-US" sz="2000" dirty="0">
                <a:latin typeface="Times New Roman"/>
                <a:ea typeface="Calibri"/>
                <a:cs typeface="Arial"/>
              </a:rPr>
              <a:t>1) By swallowing fully developed eggs with food or water.</a:t>
            </a:r>
            <a:endParaRPr lang="en-US" sz="2000" dirty="0">
              <a:ea typeface="Calibri"/>
              <a:cs typeface="Arial"/>
            </a:endParaRPr>
          </a:p>
          <a:p>
            <a:pPr>
              <a:lnSpc>
                <a:spcPct val="115000"/>
              </a:lnSpc>
            </a:pPr>
            <a:r>
              <a:rPr lang="en-US" sz="2000" dirty="0">
                <a:latin typeface="Times New Roman"/>
                <a:ea typeface="Calibri"/>
                <a:cs typeface="Arial"/>
              </a:rPr>
              <a:t>2) Inhalation of eggs (light infection).</a:t>
            </a:r>
            <a:endParaRPr lang="en-US" sz="2000" dirty="0">
              <a:ea typeface="Calibri"/>
              <a:cs typeface="Arial"/>
            </a:endParaRPr>
          </a:p>
          <a:p>
            <a:pPr>
              <a:lnSpc>
                <a:spcPct val="115000"/>
              </a:lnSpc>
            </a:pPr>
            <a:r>
              <a:rPr lang="en-US" sz="2000" dirty="0">
                <a:latin typeface="Times New Roman"/>
                <a:ea typeface="Calibri"/>
                <a:cs typeface="Arial"/>
              </a:rPr>
              <a:t>3) Autoinfection</a:t>
            </a:r>
            <a:endParaRPr lang="en-US" sz="2000" dirty="0">
              <a:ea typeface="Calibri"/>
              <a:cs typeface="Arial"/>
            </a:endParaRPr>
          </a:p>
          <a:p>
            <a:pPr>
              <a:lnSpc>
                <a:spcPct val="115000"/>
              </a:lnSpc>
            </a:pPr>
            <a:r>
              <a:rPr lang="en-US" sz="2000" dirty="0">
                <a:latin typeface="Times New Roman"/>
                <a:ea typeface="Calibri"/>
                <a:cs typeface="Arial"/>
              </a:rPr>
              <a:t>4) </a:t>
            </a:r>
            <a:r>
              <a:rPr lang="en-US" sz="2000" dirty="0" err="1">
                <a:latin typeface="Times New Roman"/>
                <a:ea typeface="Calibri"/>
                <a:cs typeface="Arial"/>
              </a:rPr>
              <a:t>Retroinfection</a:t>
            </a:r>
            <a:r>
              <a:rPr lang="en-US" sz="2000" dirty="0">
                <a:latin typeface="Times New Roman"/>
                <a:ea typeface="Calibri"/>
                <a:cs typeface="Arial"/>
              </a:rPr>
              <a:t>.</a:t>
            </a:r>
            <a:endParaRPr lang="en-US" sz="2000" dirty="0">
              <a:ea typeface="Calibri"/>
              <a:cs typeface="Arial"/>
            </a:endParaRPr>
          </a:p>
          <a:p>
            <a:pPr>
              <a:lnSpc>
                <a:spcPct val="115000"/>
              </a:lnSpc>
              <a:spcAft>
                <a:spcPts val="1000"/>
              </a:spcAft>
            </a:pPr>
            <a:r>
              <a:rPr lang="en-US" sz="2000" b="1" dirty="0">
                <a:latin typeface="Times New Roman"/>
                <a:ea typeface="Calibri"/>
                <a:cs typeface="Arial"/>
              </a:rPr>
              <a:t> </a:t>
            </a:r>
            <a:endParaRPr lang="en-US" sz="2000" dirty="0">
              <a:ea typeface="Calibri"/>
              <a:cs typeface="Arial"/>
            </a:endParaRPr>
          </a:p>
          <a:p>
            <a:r>
              <a:rPr lang="en-US" sz="2000" b="1" dirty="0">
                <a:latin typeface="Times New Roman"/>
                <a:ea typeface="Calibri"/>
              </a:rPr>
              <a:t>Life cycle</a:t>
            </a:r>
            <a:endParaRPr lang="ar-IQ" sz="2000" dirty="0"/>
          </a:p>
        </p:txBody>
      </p:sp>
      <p:pic>
        <p:nvPicPr>
          <p:cNvPr id="5" name="صورة 7"/>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4114800" y="2319960"/>
            <a:ext cx="5041265" cy="4337050"/>
          </a:xfrm>
          <a:prstGeom prst="rect">
            <a:avLst/>
          </a:prstGeom>
          <a:noFill/>
          <a:ln>
            <a:noFill/>
          </a:ln>
        </p:spPr>
      </p:pic>
      <p:sp>
        <p:nvSpPr>
          <p:cNvPr id="6" name="Rectangle 5"/>
          <p:cNvSpPr/>
          <p:nvPr/>
        </p:nvSpPr>
        <p:spPr>
          <a:xfrm>
            <a:off x="0" y="2671304"/>
            <a:ext cx="4114800" cy="3985706"/>
          </a:xfrm>
          <a:prstGeom prst="rect">
            <a:avLst/>
          </a:prstGeom>
        </p:spPr>
        <p:txBody>
          <a:bodyPr wrap="square">
            <a:spAutoFit/>
          </a:bodyPr>
          <a:lstStyle/>
          <a:p>
            <a:pPr>
              <a:lnSpc>
                <a:spcPct val="115000"/>
              </a:lnSpc>
            </a:pPr>
            <a:r>
              <a:rPr lang="en-US" sz="2000" b="1" dirty="0">
                <a:latin typeface="Times New Roman" pitchFamily="18" charset="0"/>
                <a:ea typeface="Calibri"/>
                <a:cs typeface="Times New Roman" pitchFamily="18" charset="0"/>
              </a:rPr>
              <a:t>Autoinfection</a:t>
            </a:r>
            <a:endParaRPr lang="en-US" sz="2000" dirty="0">
              <a:latin typeface="Times New Roman" pitchFamily="18" charset="0"/>
              <a:ea typeface="Calibri"/>
              <a:cs typeface="Times New Roman" pitchFamily="18" charset="0"/>
            </a:endParaRPr>
          </a:p>
          <a:p>
            <a:pPr>
              <a:lnSpc>
                <a:spcPct val="115000"/>
              </a:lnSpc>
            </a:pPr>
            <a:r>
              <a:rPr lang="en-US" sz="2000" dirty="0">
                <a:latin typeface="Times New Roman" pitchFamily="18" charset="0"/>
                <a:ea typeface="Calibri"/>
                <a:cs typeface="Times New Roman" pitchFamily="18" charset="0"/>
              </a:rPr>
              <a:t>It develops when the eggs are carried to the mouth by fingers after scratching the itching skin.</a:t>
            </a:r>
          </a:p>
          <a:p>
            <a:pPr>
              <a:lnSpc>
                <a:spcPct val="115000"/>
              </a:lnSpc>
            </a:pPr>
            <a:r>
              <a:rPr lang="en-US" sz="2000" b="1" dirty="0">
                <a:latin typeface="Times New Roman" pitchFamily="18" charset="0"/>
                <a:ea typeface="Calibri"/>
                <a:cs typeface="Times New Roman" pitchFamily="18" charset="0"/>
              </a:rPr>
              <a:t> </a:t>
            </a:r>
            <a:endParaRPr lang="en-US" sz="2000" dirty="0">
              <a:latin typeface="Times New Roman" pitchFamily="18" charset="0"/>
              <a:ea typeface="Calibri"/>
              <a:cs typeface="Times New Roman" pitchFamily="18" charset="0"/>
            </a:endParaRPr>
          </a:p>
          <a:p>
            <a:pPr>
              <a:lnSpc>
                <a:spcPct val="115000"/>
              </a:lnSpc>
            </a:pPr>
            <a:r>
              <a:rPr lang="en-US" sz="2000" b="1" dirty="0" err="1">
                <a:latin typeface="Times New Roman" pitchFamily="18" charset="0"/>
                <a:ea typeface="Calibri"/>
                <a:cs typeface="Times New Roman" pitchFamily="18" charset="0"/>
              </a:rPr>
              <a:t>Retroinfection</a:t>
            </a:r>
            <a:r>
              <a:rPr lang="en-US" sz="2000" b="1" dirty="0">
                <a:latin typeface="Times New Roman" pitchFamily="18" charset="0"/>
                <a:ea typeface="Calibri"/>
                <a:cs typeface="Times New Roman" pitchFamily="18" charset="0"/>
              </a:rPr>
              <a:t>:</a:t>
            </a:r>
            <a:endParaRPr lang="en-US" sz="2000" dirty="0">
              <a:latin typeface="Times New Roman" pitchFamily="18" charset="0"/>
              <a:ea typeface="Calibri"/>
              <a:cs typeface="Times New Roman" pitchFamily="18" charset="0"/>
            </a:endParaRPr>
          </a:p>
          <a:p>
            <a:pPr algn="just">
              <a:lnSpc>
                <a:spcPct val="115000"/>
              </a:lnSpc>
            </a:pPr>
            <a:r>
              <a:rPr lang="en-US" sz="2000" dirty="0">
                <a:latin typeface="Times New Roman" pitchFamily="18" charset="0"/>
                <a:ea typeface="Calibri"/>
                <a:cs typeface="Times New Roman" pitchFamily="18" charset="0"/>
              </a:rPr>
              <a:t>It involves hatching of the </a:t>
            </a:r>
            <a:r>
              <a:rPr lang="en-US" sz="2000" dirty="0" err="1">
                <a:latin typeface="Times New Roman" pitchFamily="18" charset="0"/>
                <a:ea typeface="Calibri"/>
                <a:cs typeface="Times New Roman" pitchFamily="18" charset="0"/>
              </a:rPr>
              <a:t>embryonarted</a:t>
            </a:r>
            <a:r>
              <a:rPr lang="en-US" sz="2000" dirty="0">
                <a:latin typeface="Times New Roman" pitchFamily="18" charset="0"/>
                <a:ea typeface="Calibri"/>
                <a:cs typeface="Times New Roman" pitchFamily="18" charset="0"/>
              </a:rPr>
              <a:t> eggs after their deposition in the perianal area and subsequent migration back into the rectum and large intestine.</a:t>
            </a:r>
          </a:p>
        </p:txBody>
      </p:sp>
    </p:spTree>
    <p:extLst>
      <p:ext uri="{BB962C8B-B14F-4D97-AF65-F5344CB8AC3E}">
        <p14:creationId xmlns:p14="http://schemas.microsoft.com/office/powerpoint/2010/main" val="4114887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417141"/>
          </a:xfrm>
          <a:prstGeom prst="rect">
            <a:avLst/>
          </a:prstGeom>
          <a:noFill/>
        </p:spPr>
        <p:txBody>
          <a:bodyPr wrap="square" rtlCol="1">
            <a:spAutoFit/>
          </a:bodyPr>
          <a:lstStyle/>
          <a:p>
            <a:pPr marL="342900" lvl="0" indent="-342900">
              <a:lnSpc>
                <a:spcPct val="115000"/>
              </a:lnSpc>
              <a:buFont typeface="+mj-lt"/>
              <a:buAutoNum type="arabicPeriod"/>
            </a:pPr>
            <a:r>
              <a:rPr lang="en-US" sz="2000" b="1" i="1" dirty="0" err="1">
                <a:solidFill>
                  <a:srgbClr val="000000"/>
                </a:solidFill>
                <a:latin typeface="Times New Roman"/>
                <a:ea typeface="Calibri"/>
                <a:cs typeface="Arial"/>
              </a:rPr>
              <a:t>Trichuris</a:t>
            </a:r>
            <a:r>
              <a:rPr lang="en-US" sz="2000" b="1" i="1" dirty="0">
                <a:solidFill>
                  <a:srgbClr val="000000"/>
                </a:solidFill>
                <a:latin typeface="Times New Roman"/>
                <a:ea typeface="Calibri"/>
                <a:cs typeface="Arial"/>
              </a:rPr>
              <a:t> </a:t>
            </a:r>
            <a:r>
              <a:rPr lang="en-US" sz="2000" b="1" i="1" dirty="0" err="1">
                <a:solidFill>
                  <a:srgbClr val="000000"/>
                </a:solidFill>
                <a:latin typeface="Times New Roman"/>
                <a:ea typeface="Calibri"/>
                <a:cs typeface="Arial"/>
              </a:rPr>
              <a:t>trichiura</a:t>
            </a:r>
            <a:endParaRPr lang="en-US" sz="2000" dirty="0">
              <a:ea typeface="Calibri"/>
              <a:cs typeface="Arial"/>
            </a:endParaRPr>
          </a:p>
          <a:p>
            <a:pPr>
              <a:lnSpc>
                <a:spcPct val="115000"/>
              </a:lnSpc>
            </a:pPr>
            <a:r>
              <a:rPr lang="en-US" sz="2000" dirty="0">
                <a:solidFill>
                  <a:srgbClr val="000000"/>
                </a:solidFill>
                <a:latin typeface="Symbol"/>
                <a:ea typeface="Calibri"/>
                <a:cs typeface="Symbol"/>
              </a:rPr>
              <a:t>· </a:t>
            </a:r>
            <a:r>
              <a:rPr lang="en-US" sz="2000" dirty="0">
                <a:solidFill>
                  <a:srgbClr val="000000"/>
                </a:solidFill>
                <a:latin typeface="Times New Roman"/>
                <a:ea typeface="Calibri"/>
                <a:cs typeface="Arial"/>
              </a:rPr>
              <a:t>Disease called </a:t>
            </a:r>
            <a:r>
              <a:rPr lang="en-US" sz="2000" b="1" dirty="0" err="1">
                <a:solidFill>
                  <a:srgbClr val="000000"/>
                </a:solidFill>
                <a:latin typeface="Times New Roman"/>
                <a:ea typeface="Calibri"/>
                <a:cs typeface="Arial"/>
              </a:rPr>
              <a:t>Trichuriasis</a:t>
            </a:r>
            <a:endParaRPr lang="en-US" sz="2000" dirty="0">
              <a:ea typeface="Calibri"/>
              <a:cs typeface="Arial"/>
            </a:endParaRPr>
          </a:p>
          <a:p>
            <a:pPr algn="just">
              <a:lnSpc>
                <a:spcPct val="115000"/>
              </a:lnSpc>
            </a:pPr>
            <a:r>
              <a:rPr lang="en-US" sz="2000" dirty="0">
                <a:solidFill>
                  <a:srgbClr val="000000"/>
                </a:solidFill>
                <a:latin typeface="Symbol"/>
                <a:ea typeface="Calibri"/>
                <a:cs typeface="Symbol"/>
              </a:rPr>
              <a:t>· </a:t>
            </a:r>
            <a:r>
              <a:rPr lang="en-US" sz="2000" dirty="0">
                <a:solidFill>
                  <a:srgbClr val="000000"/>
                </a:solidFill>
                <a:latin typeface="Times New Roman"/>
                <a:ea typeface="Calibri"/>
                <a:cs typeface="Arial"/>
              </a:rPr>
              <a:t>It is a cosmopolitan and prevalent in worm or temperate moist climates. In endemic area, the highest prevalence occurs in children in of early school age, and adult also have a high rates of infection</a:t>
            </a:r>
            <a:r>
              <a:rPr lang="en-US" sz="2000" dirty="0" smtClean="0">
                <a:solidFill>
                  <a:srgbClr val="000000"/>
                </a:solidFill>
                <a:latin typeface="Times New Roman"/>
                <a:ea typeface="Calibri"/>
                <a:cs typeface="Arial"/>
              </a:rPr>
              <a:t>.</a:t>
            </a:r>
            <a:endParaRPr lang="en-US" sz="2000" dirty="0">
              <a:ea typeface="Calibri"/>
              <a:cs typeface="Arial"/>
            </a:endParaRPr>
          </a:p>
          <a:p>
            <a:pPr>
              <a:lnSpc>
                <a:spcPct val="115000"/>
              </a:lnSpc>
            </a:pPr>
            <a:r>
              <a:rPr lang="en-US" sz="2000" b="1" dirty="0">
                <a:solidFill>
                  <a:srgbClr val="000000"/>
                </a:solidFill>
                <a:latin typeface="Times New Roman"/>
                <a:ea typeface="Calibri"/>
                <a:cs typeface="Arial"/>
              </a:rPr>
              <a:t>Morphology:</a:t>
            </a:r>
            <a:endParaRPr lang="en-US" sz="2000" dirty="0">
              <a:ea typeface="Calibri"/>
              <a:cs typeface="Arial"/>
            </a:endParaRPr>
          </a:p>
          <a:p>
            <a:pPr>
              <a:lnSpc>
                <a:spcPct val="115000"/>
              </a:lnSpc>
            </a:pPr>
            <a:r>
              <a:rPr lang="en-US" sz="2000" dirty="0">
                <a:solidFill>
                  <a:srgbClr val="000000"/>
                </a:solidFill>
                <a:latin typeface="Symbol"/>
                <a:ea typeface="Calibri"/>
                <a:cs typeface="Symbol"/>
              </a:rPr>
              <a:t>· </a:t>
            </a:r>
            <a:r>
              <a:rPr lang="en-US" sz="2000" dirty="0">
                <a:solidFill>
                  <a:srgbClr val="000000"/>
                </a:solidFill>
                <a:latin typeface="Times New Roman"/>
                <a:ea typeface="Calibri"/>
                <a:cs typeface="Arial"/>
              </a:rPr>
              <a:t>Adult </a:t>
            </a:r>
            <a:r>
              <a:rPr lang="en-US" sz="2000" b="1" dirty="0">
                <a:solidFill>
                  <a:srgbClr val="000000"/>
                </a:solidFill>
                <a:latin typeface="Times New Roman"/>
                <a:ea typeface="Calibri"/>
                <a:cs typeface="Arial"/>
              </a:rPr>
              <a:t>whipworms </a:t>
            </a:r>
            <a:r>
              <a:rPr lang="en-US" sz="2000" dirty="0">
                <a:solidFill>
                  <a:srgbClr val="000000"/>
                </a:solidFill>
                <a:latin typeface="Times New Roman"/>
                <a:ea typeface="Calibri"/>
                <a:cs typeface="Arial"/>
              </a:rPr>
              <a:t>are thread like in their anterior 3/5 of the body and wider in the posterior portion.</a:t>
            </a:r>
            <a:endParaRPr lang="en-US" sz="2000" dirty="0">
              <a:ea typeface="Calibri"/>
              <a:cs typeface="Arial"/>
            </a:endParaRPr>
          </a:p>
          <a:p>
            <a:pPr marL="342900" indent="-342900" algn="just">
              <a:lnSpc>
                <a:spcPct val="115000"/>
              </a:lnSpc>
              <a:buFont typeface="Symbol" pitchFamily="18" charset="2"/>
              <a:buChar char="·"/>
            </a:pPr>
            <a:r>
              <a:rPr lang="en-US" sz="2000" dirty="0" smtClean="0">
                <a:solidFill>
                  <a:srgbClr val="000000"/>
                </a:solidFill>
                <a:latin typeface="Times New Roman"/>
                <a:ea typeface="Calibri"/>
                <a:cs typeface="Arial"/>
              </a:rPr>
              <a:t>The </a:t>
            </a:r>
            <a:r>
              <a:rPr lang="en-US" sz="2000" dirty="0">
                <a:solidFill>
                  <a:srgbClr val="000000"/>
                </a:solidFill>
                <a:latin typeface="Times New Roman"/>
                <a:ea typeface="Calibri"/>
                <a:cs typeface="Arial"/>
              </a:rPr>
              <a:t>anterior end is threaded into the mucosal epithelium of the cecum or the appendix but when the worm present in large number , the worms are distributed posteriorly throughout the colon , even in the rectum </a:t>
            </a:r>
            <a:r>
              <a:rPr lang="en-US" sz="2000" dirty="0" smtClean="0">
                <a:solidFill>
                  <a:srgbClr val="000000"/>
                </a:solidFill>
                <a:latin typeface="Times New Roman"/>
                <a:ea typeface="Calibri"/>
                <a:cs typeface="Arial"/>
              </a:rPr>
              <a:t>.</a:t>
            </a:r>
          </a:p>
          <a:p>
            <a:pPr marL="342900" indent="-342900" algn="just">
              <a:lnSpc>
                <a:spcPct val="115000"/>
              </a:lnSpc>
              <a:buFont typeface="Symbol" pitchFamily="18" charset="2"/>
              <a:buChar char="·"/>
            </a:pPr>
            <a:r>
              <a:rPr lang="en-US" sz="2000" dirty="0" smtClean="0">
                <a:solidFill>
                  <a:srgbClr val="000000"/>
                </a:solidFill>
                <a:latin typeface="Times New Roman"/>
                <a:ea typeface="Calibri"/>
                <a:cs typeface="Arial"/>
              </a:rPr>
              <a:t> </a:t>
            </a:r>
            <a:r>
              <a:rPr lang="en-US" sz="2000" dirty="0">
                <a:solidFill>
                  <a:srgbClr val="000000"/>
                </a:solidFill>
                <a:latin typeface="Times New Roman"/>
                <a:ea typeface="Calibri"/>
                <a:cs typeface="Arial"/>
              </a:rPr>
              <a:t>Whipworms live for several years.</a:t>
            </a:r>
            <a:endParaRPr lang="en-US" sz="2000" dirty="0">
              <a:ea typeface="Calibri"/>
              <a:cs typeface="Arial"/>
            </a:endParaRPr>
          </a:p>
          <a:p>
            <a:pPr marL="342900" indent="-342900" algn="just">
              <a:lnSpc>
                <a:spcPct val="115000"/>
              </a:lnSpc>
              <a:buFont typeface="Symbol" pitchFamily="18" charset="2"/>
              <a:buChar char="·"/>
            </a:pPr>
            <a:r>
              <a:rPr lang="en-US" sz="2000" dirty="0" smtClean="0">
                <a:solidFill>
                  <a:srgbClr val="000000"/>
                </a:solidFill>
                <a:latin typeface="Times New Roman"/>
                <a:ea typeface="Calibri"/>
                <a:cs typeface="Arial"/>
              </a:rPr>
              <a:t>The </a:t>
            </a:r>
            <a:r>
              <a:rPr lang="en-US" sz="2000" dirty="0">
                <a:solidFill>
                  <a:srgbClr val="000000"/>
                </a:solidFill>
                <a:latin typeface="Times New Roman"/>
                <a:ea typeface="Calibri"/>
                <a:cs typeface="Arial"/>
              </a:rPr>
              <a:t>Male measures 30 – 45 mm</a:t>
            </a:r>
            <a:r>
              <a:rPr lang="en-US" sz="2000" dirty="0" smtClean="0">
                <a:solidFill>
                  <a:srgbClr val="000000"/>
                </a:solidFill>
                <a:latin typeface="Times New Roman"/>
                <a:ea typeface="Calibri"/>
                <a:cs typeface="Arial"/>
              </a:rPr>
              <a:t>.</a:t>
            </a:r>
          </a:p>
          <a:p>
            <a:pPr algn="just">
              <a:lnSpc>
                <a:spcPct val="115000"/>
              </a:lnSpc>
            </a:pPr>
            <a:r>
              <a:rPr lang="en-US" sz="2000" dirty="0" smtClean="0">
                <a:solidFill>
                  <a:srgbClr val="000000"/>
                </a:solidFill>
                <a:latin typeface="Times New Roman"/>
                <a:ea typeface="Calibri"/>
                <a:cs typeface="Arial"/>
              </a:rPr>
              <a:t>Its </a:t>
            </a:r>
            <a:r>
              <a:rPr lang="en-US" sz="2000" dirty="0">
                <a:solidFill>
                  <a:srgbClr val="000000"/>
                </a:solidFill>
                <a:latin typeface="Times New Roman"/>
                <a:ea typeface="Calibri"/>
                <a:cs typeface="Arial"/>
              </a:rPr>
              <a:t>posterior end is curved </a:t>
            </a:r>
            <a:r>
              <a:rPr lang="en-US" sz="2000" dirty="0" smtClean="0">
                <a:solidFill>
                  <a:srgbClr val="000000"/>
                </a:solidFill>
                <a:latin typeface="Times New Roman"/>
                <a:ea typeface="Calibri"/>
                <a:cs typeface="Arial"/>
              </a:rPr>
              <a:t>ventrally</a:t>
            </a:r>
          </a:p>
          <a:p>
            <a:pPr algn="just">
              <a:lnSpc>
                <a:spcPct val="115000"/>
              </a:lnSpc>
            </a:pPr>
            <a:r>
              <a:rPr lang="en-US" sz="2000" dirty="0" smtClean="0">
                <a:solidFill>
                  <a:srgbClr val="000000"/>
                </a:solidFill>
                <a:latin typeface="Times New Roman"/>
                <a:ea typeface="Calibri"/>
                <a:cs typeface="Arial"/>
              </a:rPr>
              <a:t> </a:t>
            </a:r>
            <a:r>
              <a:rPr lang="en-US" sz="2000" dirty="0">
                <a:solidFill>
                  <a:srgbClr val="000000"/>
                </a:solidFill>
                <a:latin typeface="Times New Roman"/>
                <a:ea typeface="Calibri"/>
                <a:cs typeface="Arial"/>
              </a:rPr>
              <a:t>into a coil of 360˚ or more</a:t>
            </a:r>
            <a:r>
              <a:rPr lang="en-US" sz="2000" dirty="0" smtClean="0">
                <a:solidFill>
                  <a:srgbClr val="000000"/>
                </a:solidFill>
                <a:latin typeface="Times New Roman"/>
                <a:ea typeface="Calibri"/>
                <a:cs typeface="Arial"/>
              </a:rPr>
              <a:t>.</a:t>
            </a:r>
          </a:p>
          <a:p>
            <a:pPr algn="just">
              <a:lnSpc>
                <a:spcPct val="115000"/>
              </a:lnSpc>
            </a:pPr>
            <a:r>
              <a:rPr lang="en-US" sz="2000" dirty="0" smtClean="0">
                <a:solidFill>
                  <a:srgbClr val="000000"/>
                </a:solidFill>
                <a:latin typeface="Times New Roman"/>
                <a:ea typeface="Calibri"/>
                <a:cs typeface="Arial"/>
              </a:rPr>
              <a:t> </a:t>
            </a:r>
            <a:r>
              <a:rPr lang="en-US" sz="2000" dirty="0">
                <a:solidFill>
                  <a:srgbClr val="000000"/>
                </a:solidFill>
                <a:latin typeface="Times New Roman"/>
                <a:ea typeface="Calibri"/>
                <a:cs typeface="Arial"/>
              </a:rPr>
              <a:t>The </a:t>
            </a:r>
            <a:r>
              <a:rPr lang="en-US" sz="2000" dirty="0" err="1">
                <a:solidFill>
                  <a:srgbClr val="000000"/>
                </a:solidFill>
                <a:latin typeface="Times New Roman"/>
                <a:ea typeface="Calibri"/>
                <a:cs typeface="Arial"/>
              </a:rPr>
              <a:t>Femalemeasures</a:t>
            </a:r>
            <a:r>
              <a:rPr lang="en-US" sz="2000" dirty="0">
                <a:solidFill>
                  <a:srgbClr val="000000"/>
                </a:solidFill>
                <a:latin typeface="Times New Roman"/>
                <a:ea typeface="Calibri"/>
                <a:cs typeface="Arial"/>
              </a:rPr>
              <a:t> 35-50 mm</a:t>
            </a:r>
            <a:r>
              <a:rPr lang="en-US" sz="2000" dirty="0" smtClean="0">
                <a:solidFill>
                  <a:srgbClr val="000000"/>
                </a:solidFill>
                <a:latin typeface="Times New Roman"/>
                <a:ea typeface="Calibri"/>
                <a:cs typeface="Arial"/>
              </a:rPr>
              <a:t>.</a:t>
            </a:r>
          </a:p>
          <a:p>
            <a:pPr algn="just">
              <a:lnSpc>
                <a:spcPct val="115000"/>
              </a:lnSpc>
            </a:pPr>
            <a:r>
              <a:rPr lang="en-US" sz="2000" dirty="0" smtClean="0">
                <a:solidFill>
                  <a:srgbClr val="000000"/>
                </a:solidFill>
                <a:latin typeface="Times New Roman"/>
                <a:ea typeface="Calibri"/>
                <a:cs typeface="Arial"/>
              </a:rPr>
              <a:t> </a:t>
            </a:r>
            <a:r>
              <a:rPr lang="en-US" sz="2000" dirty="0">
                <a:solidFill>
                  <a:srgbClr val="000000"/>
                </a:solidFill>
                <a:latin typeface="Times New Roman"/>
                <a:ea typeface="Calibri"/>
                <a:cs typeface="Arial"/>
              </a:rPr>
              <a:t>Its posterior end is club shape.</a:t>
            </a:r>
            <a:endParaRPr lang="en-US" sz="2000" dirty="0">
              <a:ea typeface="Calibri"/>
              <a:cs typeface="Arial"/>
            </a:endParaRPr>
          </a:p>
          <a:p>
            <a:r>
              <a:rPr lang="en-US" sz="2000" dirty="0">
                <a:solidFill>
                  <a:srgbClr val="000000"/>
                </a:solidFill>
                <a:latin typeface="Symbol"/>
                <a:ea typeface="Calibri"/>
                <a:cs typeface="Symbol"/>
              </a:rPr>
              <a:t>· </a:t>
            </a:r>
            <a:r>
              <a:rPr lang="en-US" sz="2000" dirty="0">
                <a:solidFill>
                  <a:srgbClr val="000000"/>
                </a:solidFill>
                <a:latin typeface="Times New Roman"/>
                <a:ea typeface="Calibri"/>
              </a:rPr>
              <a:t>Egg/mature female = 3000-6000 daily.</a:t>
            </a:r>
            <a:endParaRPr lang="ar-IQ" sz="2000" dirty="0"/>
          </a:p>
        </p:txBody>
      </p:sp>
      <p:pic>
        <p:nvPicPr>
          <p:cNvPr id="5" name="صورة 8"/>
          <p:cNvPicPr/>
          <p:nvPr/>
        </p:nvPicPr>
        <p:blipFill>
          <a:blip r:embed="rId3">
            <a:extLst>
              <a:ext uri="{28A0092B-C50C-407E-A947-70E740481C1C}">
                <a14:useLocalDpi xmlns:a14="http://schemas.microsoft.com/office/drawing/2010/main" val="0"/>
              </a:ext>
            </a:extLst>
          </a:blip>
          <a:srcRect/>
          <a:stretch>
            <a:fillRect/>
          </a:stretch>
        </p:blipFill>
        <p:spPr bwMode="auto">
          <a:xfrm>
            <a:off x="5186680" y="3886200"/>
            <a:ext cx="3957320" cy="2851785"/>
          </a:xfrm>
          <a:prstGeom prst="rect">
            <a:avLst/>
          </a:prstGeom>
          <a:noFill/>
          <a:ln>
            <a:noFill/>
          </a:ln>
        </p:spPr>
      </p:pic>
    </p:spTree>
    <p:extLst>
      <p:ext uri="{BB962C8B-B14F-4D97-AF65-F5344CB8AC3E}">
        <p14:creationId xmlns:p14="http://schemas.microsoft.com/office/powerpoint/2010/main" val="1868458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9144000" cy="1631216"/>
          </a:xfrm>
          <a:prstGeom prst="rect">
            <a:avLst/>
          </a:prstGeom>
          <a:noFill/>
        </p:spPr>
        <p:txBody>
          <a:bodyPr wrap="square" rtlCol="1">
            <a:spAutoFit/>
          </a:bodyPr>
          <a:lstStyle/>
          <a:p>
            <a:r>
              <a:rPr lang="en-US" sz="2000" dirty="0">
                <a:latin typeface="Symbol"/>
                <a:ea typeface="Calibri"/>
                <a:cs typeface="Symbol"/>
              </a:rPr>
              <a:t>· </a:t>
            </a:r>
            <a:r>
              <a:rPr lang="en-US" sz="2000" b="1" dirty="0">
                <a:latin typeface="Times New Roman"/>
                <a:ea typeface="Calibri"/>
              </a:rPr>
              <a:t>Egg morphology: </a:t>
            </a:r>
            <a:r>
              <a:rPr lang="en-US" sz="2000" dirty="0">
                <a:latin typeface="Times New Roman"/>
                <a:ea typeface="Calibri"/>
              </a:rPr>
              <a:t>Narrow, barrel –shaped about 25*55 </a:t>
            </a:r>
            <a:r>
              <a:rPr lang="en-US" sz="2000" dirty="0" err="1">
                <a:latin typeface="Times New Roman"/>
                <a:ea typeface="Calibri"/>
              </a:rPr>
              <a:t>μm</a:t>
            </a:r>
            <a:r>
              <a:rPr lang="en-US" sz="2000" dirty="0">
                <a:latin typeface="Times New Roman"/>
                <a:ea typeface="Calibri"/>
              </a:rPr>
              <a:t>, laid in an </a:t>
            </a:r>
            <a:r>
              <a:rPr lang="en-US" sz="2000" dirty="0" err="1">
                <a:latin typeface="Times New Roman"/>
                <a:ea typeface="Calibri"/>
              </a:rPr>
              <a:t>unembryonated</a:t>
            </a:r>
            <a:r>
              <a:rPr lang="en-US" sz="2000" dirty="0">
                <a:latin typeface="Times New Roman"/>
                <a:ea typeface="Calibri"/>
              </a:rPr>
              <a:t> condition (one celled– stage) and requires about 4weeks outside the body to reach the infective stage. They have a thin, transparent inner shell, a brownish outer shell and a transparent blister like prominence at each pole. Eggs remain infectious for few months under favorable condition but shorter time under unfavorable condition</a:t>
            </a:r>
            <a:endParaRPr lang="ar-IQ" sz="2000" dirty="0"/>
          </a:p>
        </p:txBody>
      </p:sp>
      <p:pic>
        <p:nvPicPr>
          <p:cNvPr id="5" name="صورة 9"/>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07416"/>
            <a:ext cx="2667000" cy="2407384"/>
          </a:xfrm>
          <a:prstGeom prst="rect">
            <a:avLst/>
          </a:prstGeom>
          <a:noFill/>
          <a:ln>
            <a:noFill/>
          </a:ln>
        </p:spPr>
      </p:pic>
      <p:pic>
        <p:nvPicPr>
          <p:cNvPr id="6" name="صورة 10"/>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24977"/>
            <a:ext cx="3221672" cy="2389823"/>
          </a:xfrm>
          <a:prstGeom prst="rect">
            <a:avLst/>
          </a:prstGeom>
          <a:noFill/>
          <a:ln>
            <a:noFill/>
          </a:ln>
        </p:spPr>
      </p:pic>
    </p:spTree>
    <p:extLst>
      <p:ext uri="{BB962C8B-B14F-4D97-AF65-F5344CB8AC3E}">
        <p14:creationId xmlns:p14="http://schemas.microsoft.com/office/powerpoint/2010/main" val="2322770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11"/>
          <p:cNvPicPr/>
          <p:nvPr/>
        </p:nvPicPr>
        <p:blipFill>
          <a:blip r:embed="rId2">
            <a:extLst>
              <a:ext uri="{28A0092B-C50C-407E-A947-70E740481C1C}">
                <a14:useLocalDpi xmlns:a14="http://schemas.microsoft.com/office/drawing/2010/main" val="0"/>
              </a:ext>
            </a:extLst>
          </a:blip>
          <a:srcRect/>
          <a:stretch>
            <a:fillRect/>
          </a:stretch>
        </p:blipFill>
        <p:spPr bwMode="auto">
          <a:xfrm>
            <a:off x="3023870" y="1721168"/>
            <a:ext cx="6120130" cy="5136832"/>
          </a:xfrm>
          <a:prstGeom prst="rect">
            <a:avLst/>
          </a:prstGeom>
          <a:noFill/>
          <a:ln>
            <a:noFill/>
          </a:ln>
        </p:spPr>
      </p:pic>
      <p:sp>
        <p:nvSpPr>
          <p:cNvPr id="5" name="TextBox 4"/>
          <p:cNvSpPr txBox="1"/>
          <p:nvPr/>
        </p:nvSpPr>
        <p:spPr>
          <a:xfrm>
            <a:off x="152400" y="152400"/>
            <a:ext cx="4648200" cy="490199"/>
          </a:xfrm>
          <a:prstGeom prst="rect">
            <a:avLst/>
          </a:prstGeom>
          <a:noFill/>
        </p:spPr>
        <p:txBody>
          <a:bodyPr wrap="square" rtlCol="1">
            <a:spAutoFit/>
          </a:bodyPr>
          <a:lstStyle/>
          <a:p>
            <a:pPr>
              <a:lnSpc>
                <a:spcPct val="115000"/>
              </a:lnSpc>
              <a:spcAft>
                <a:spcPts val="1000"/>
              </a:spcAft>
            </a:pPr>
            <a:r>
              <a:rPr lang="en-US" sz="2400" b="1" dirty="0">
                <a:latin typeface="Times New Roman"/>
                <a:ea typeface="Calibri"/>
                <a:cs typeface="Arial"/>
              </a:rPr>
              <a:t>Life cycle of </a:t>
            </a:r>
            <a:r>
              <a:rPr lang="en-US" sz="2400" b="1" dirty="0" err="1">
                <a:latin typeface="Times New Roman"/>
                <a:ea typeface="Calibri"/>
                <a:cs typeface="Arial"/>
              </a:rPr>
              <a:t>Trichuris</a:t>
            </a:r>
            <a:r>
              <a:rPr lang="en-US" sz="2400" b="1" dirty="0">
                <a:latin typeface="Times New Roman"/>
                <a:ea typeface="Calibri"/>
                <a:cs typeface="Arial"/>
              </a:rPr>
              <a:t> </a:t>
            </a:r>
            <a:r>
              <a:rPr lang="en-US" sz="2400" b="1" dirty="0" err="1">
                <a:latin typeface="Times New Roman"/>
                <a:ea typeface="Calibri"/>
                <a:cs typeface="Arial"/>
              </a:rPr>
              <a:t>trichiura</a:t>
            </a:r>
            <a:r>
              <a:rPr lang="en-US" sz="2400" b="1" dirty="0">
                <a:latin typeface="Times New Roman"/>
                <a:ea typeface="Calibri"/>
                <a:cs typeface="Arial"/>
              </a:rPr>
              <a:t> </a:t>
            </a:r>
            <a:endParaRPr lang="en-US" sz="2400" dirty="0">
              <a:ea typeface="Calibri"/>
              <a:cs typeface="Arial"/>
            </a:endParaRPr>
          </a:p>
        </p:txBody>
      </p:sp>
    </p:spTree>
    <p:extLst>
      <p:ext uri="{BB962C8B-B14F-4D97-AF65-F5344CB8AC3E}">
        <p14:creationId xmlns:p14="http://schemas.microsoft.com/office/powerpoint/2010/main" val="284665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758325"/>
          </a:xfrm>
          <a:prstGeom prst="rect">
            <a:avLst/>
          </a:prstGeom>
          <a:noFill/>
        </p:spPr>
        <p:txBody>
          <a:bodyPr wrap="square" rtlCol="1">
            <a:spAutoFit/>
          </a:bodyPr>
          <a:lstStyle/>
          <a:p>
            <a:pPr algn="just">
              <a:lnSpc>
                <a:spcPct val="115000"/>
              </a:lnSpc>
            </a:pPr>
            <a:r>
              <a:rPr lang="en-US" sz="2100" b="1" dirty="0">
                <a:solidFill>
                  <a:srgbClr val="000000"/>
                </a:solidFill>
                <a:latin typeface="Times New Roman"/>
                <a:ea typeface="Calibri"/>
                <a:cs typeface="Arial"/>
              </a:rPr>
              <a:t>3- </a:t>
            </a:r>
            <a:r>
              <a:rPr lang="en-US" sz="2100" b="1" i="1" dirty="0" err="1">
                <a:solidFill>
                  <a:srgbClr val="000000"/>
                </a:solidFill>
                <a:latin typeface="Times New Roman"/>
                <a:ea typeface="Calibri"/>
                <a:cs typeface="Arial"/>
              </a:rPr>
              <a:t>Ascaris</a:t>
            </a:r>
            <a:r>
              <a:rPr lang="en-US" sz="2100" b="1" i="1" dirty="0">
                <a:solidFill>
                  <a:srgbClr val="000000"/>
                </a:solidFill>
                <a:latin typeface="Times New Roman"/>
                <a:ea typeface="Calibri"/>
                <a:cs typeface="Arial"/>
              </a:rPr>
              <a:t> </a:t>
            </a:r>
            <a:r>
              <a:rPr lang="en-US" sz="2100" b="1" i="1" dirty="0" err="1">
                <a:solidFill>
                  <a:srgbClr val="000000"/>
                </a:solidFill>
                <a:latin typeface="Times New Roman"/>
                <a:ea typeface="Calibri"/>
                <a:cs typeface="Arial"/>
              </a:rPr>
              <a:t>lumbricoides</a:t>
            </a:r>
            <a:endParaRPr lang="en-US" sz="2100" dirty="0">
              <a:ea typeface="Calibri"/>
              <a:cs typeface="Arial"/>
            </a:endParaRPr>
          </a:p>
          <a:p>
            <a:pPr algn="just">
              <a:lnSpc>
                <a:spcPct val="115000"/>
              </a:lnSpc>
            </a:pPr>
            <a:r>
              <a:rPr lang="en-US" sz="2100" dirty="0">
                <a:solidFill>
                  <a:srgbClr val="000000"/>
                </a:solidFill>
                <a:latin typeface="Symbol"/>
                <a:ea typeface="Calibri"/>
                <a:cs typeface="Symbol"/>
              </a:rPr>
              <a:t>· </a:t>
            </a:r>
            <a:r>
              <a:rPr lang="en-US" sz="2100" dirty="0">
                <a:solidFill>
                  <a:srgbClr val="000000"/>
                </a:solidFill>
                <a:latin typeface="Times New Roman"/>
                <a:ea typeface="Calibri"/>
                <a:cs typeface="Arial"/>
              </a:rPr>
              <a:t>The disease is called </a:t>
            </a:r>
            <a:r>
              <a:rPr lang="en-US" sz="2100" dirty="0" err="1">
                <a:solidFill>
                  <a:srgbClr val="000000"/>
                </a:solidFill>
                <a:latin typeface="Times New Roman"/>
                <a:ea typeface="Calibri"/>
                <a:cs typeface="Arial"/>
              </a:rPr>
              <a:t>Ascariasis</a:t>
            </a:r>
            <a:endParaRPr lang="en-US" sz="2100" dirty="0">
              <a:ea typeface="Calibri"/>
              <a:cs typeface="Arial"/>
            </a:endParaRPr>
          </a:p>
          <a:p>
            <a:pPr algn="just">
              <a:lnSpc>
                <a:spcPct val="115000"/>
              </a:lnSpc>
            </a:pPr>
            <a:r>
              <a:rPr lang="en-US" sz="2100" dirty="0">
                <a:solidFill>
                  <a:srgbClr val="000000"/>
                </a:solidFill>
                <a:latin typeface="Symbol"/>
                <a:ea typeface="Calibri"/>
                <a:cs typeface="Symbol"/>
              </a:rPr>
              <a:t>· </a:t>
            </a:r>
            <a:r>
              <a:rPr lang="en-US" sz="2100" dirty="0">
                <a:solidFill>
                  <a:srgbClr val="000000"/>
                </a:solidFill>
                <a:latin typeface="Times New Roman"/>
                <a:ea typeface="Calibri"/>
                <a:cs typeface="Arial"/>
              </a:rPr>
              <a:t>It is the largest intestinal nematodes</a:t>
            </a:r>
            <a:endParaRPr lang="en-US" sz="2100" dirty="0">
              <a:ea typeface="Calibri"/>
              <a:cs typeface="Arial"/>
            </a:endParaRPr>
          </a:p>
          <a:p>
            <a:pPr algn="just">
              <a:lnSpc>
                <a:spcPct val="115000"/>
              </a:lnSpc>
            </a:pPr>
            <a:r>
              <a:rPr lang="en-US" sz="2100" dirty="0">
                <a:solidFill>
                  <a:srgbClr val="000000"/>
                </a:solidFill>
                <a:latin typeface="Symbol"/>
                <a:ea typeface="Calibri"/>
                <a:cs typeface="Symbol"/>
              </a:rPr>
              <a:t>· </a:t>
            </a:r>
            <a:r>
              <a:rPr lang="en-US" sz="2100" dirty="0">
                <a:solidFill>
                  <a:srgbClr val="000000"/>
                </a:solidFill>
                <a:latin typeface="Times New Roman"/>
                <a:ea typeface="Calibri"/>
                <a:cs typeface="Arial"/>
              </a:rPr>
              <a:t>With exception of </a:t>
            </a:r>
            <a:r>
              <a:rPr lang="en-US" sz="2100" i="1" dirty="0" err="1">
                <a:solidFill>
                  <a:srgbClr val="000000"/>
                </a:solidFill>
                <a:latin typeface="Times New Roman"/>
                <a:ea typeface="Calibri"/>
                <a:cs typeface="Arial"/>
              </a:rPr>
              <a:t>Enterobius</a:t>
            </a:r>
            <a:r>
              <a:rPr lang="en-US" sz="2100" i="1" dirty="0">
                <a:solidFill>
                  <a:srgbClr val="000000"/>
                </a:solidFill>
                <a:latin typeface="Times New Roman"/>
                <a:ea typeface="Calibri"/>
                <a:cs typeface="Arial"/>
              </a:rPr>
              <a:t> </a:t>
            </a:r>
            <a:r>
              <a:rPr lang="en-US" sz="2100" i="1" dirty="0" err="1">
                <a:solidFill>
                  <a:srgbClr val="000000"/>
                </a:solidFill>
                <a:latin typeface="Times New Roman"/>
                <a:ea typeface="Calibri"/>
                <a:cs typeface="Arial"/>
              </a:rPr>
              <a:t>vermiculartis</a:t>
            </a:r>
            <a:r>
              <a:rPr lang="en-US" sz="2100" dirty="0">
                <a:solidFill>
                  <a:srgbClr val="000000"/>
                </a:solidFill>
                <a:latin typeface="Times New Roman"/>
                <a:ea typeface="Calibri"/>
                <a:cs typeface="Arial"/>
              </a:rPr>
              <a:t>, </a:t>
            </a:r>
            <a:r>
              <a:rPr lang="en-US" sz="2100" i="1" dirty="0" err="1">
                <a:solidFill>
                  <a:srgbClr val="000000"/>
                </a:solidFill>
                <a:latin typeface="Times New Roman"/>
                <a:ea typeface="Calibri"/>
                <a:cs typeface="Arial"/>
              </a:rPr>
              <a:t>Ascaris</a:t>
            </a:r>
            <a:r>
              <a:rPr lang="en-US" sz="2100" i="1" dirty="0">
                <a:solidFill>
                  <a:srgbClr val="000000"/>
                </a:solidFill>
                <a:latin typeface="Times New Roman"/>
                <a:ea typeface="Calibri"/>
                <a:cs typeface="Arial"/>
              </a:rPr>
              <a:t> </a:t>
            </a:r>
            <a:r>
              <a:rPr lang="en-US" sz="2100" i="1" dirty="0" err="1">
                <a:solidFill>
                  <a:srgbClr val="000000"/>
                </a:solidFill>
                <a:latin typeface="Times New Roman"/>
                <a:ea typeface="Calibri"/>
                <a:cs typeface="Arial"/>
              </a:rPr>
              <a:t>lumbricoides</a:t>
            </a:r>
            <a:r>
              <a:rPr lang="en-US" sz="2100" i="1" dirty="0">
                <a:solidFill>
                  <a:srgbClr val="000000"/>
                </a:solidFill>
                <a:latin typeface="Times New Roman"/>
                <a:ea typeface="Calibri"/>
                <a:cs typeface="Arial"/>
              </a:rPr>
              <a:t> </a:t>
            </a:r>
            <a:r>
              <a:rPr lang="en-US" sz="2100" dirty="0">
                <a:solidFill>
                  <a:srgbClr val="000000"/>
                </a:solidFill>
                <a:latin typeface="Times New Roman"/>
                <a:ea typeface="Calibri"/>
                <a:cs typeface="Arial"/>
              </a:rPr>
              <a:t>is the most prevalent of all human</a:t>
            </a:r>
            <a:r>
              <a:rPr lang="en-US" sz="2100" i="1" dirty="0">
                <a:solidFill>
                  <a:srgbClr val="000000"/>
                </a:solidFill>
                <a:latin typeface="Times New Roman"/>
                <a:ea typeface="Calibri"/>
                <a:cs typeface="Arial"/>
              </a:rPr>
              <a:t> </a:t>
            </a:r>
            <a:r>
              <a:rPr lang="en-US" sz="2100" dirty="0">
                <a:solidFill>
                  <a:srgbClr val="000000"/>
                </a:solidFill>
                <a:latin typeface="Times New Roman"/>
                <a:ea typeface="Calibri"/>
                <a:cs typeface="Arial"/>
              </a:rPr>
              <a:t>roundworms and occurs endemically in all parts of the</a:t>
            </a:r>
            <a:r>
              <a:rPr lang="en-US" sz="2100" i="1" dirty="0">
                <a:solidFill>
                  <a:srgbClr val="000000"/>
                </a:solidFill>
                <a:latin typeface="Times New Roman"/>
                <a:ea typeface="Calibri"/>
                <a:cs typeface="Arial"/>
              </a:rPr>
              <a:t> </a:t>
            </a:r>
            <a:r>
              <a:rPr lang="en-US" sz="2100" dirty="0">
                <a:solidFill>
                  <a:srgbClr val="000000"/>
                </a:solidFill>
                <a:latin typeface="Times New Roman"/>
                <a:ea typeface="Calibri"/>
                <a:cs typeface="Arial"/>
              </a:rPr>
              <a:t>world except in cold, dry climates.</a:t>
            </a:r>
            <a:endParaRPr lang="en-US" sz="2100" dirty="0">
              <a:ea typeface="Calibri"/>
              <a:cs typeface="Arial"/>
            </a:endParaRPr>
          </a:p>
          <a:p>
            <a:pPr algn="just">
              <a:lnSpc>
                <a:spcPct val="115000"/>
              </a:lnSpc>
            </a:pPr>
            <a:r>
              <a:rPr lang="en-US" sz="2100" b="1" dirty="0">
                <a:solidFill>
                  <a:srgbClr val="000000"/>
                </a:solidFill>
                <a:latin typeface="Times New Roman"/>
                <a:ea typeface="Calibri"/>
                <a:cs typeface="Arial"/>
              </a:rPr>
              <a:t>Morphology</a:t>
            </a:r>
            <a:endParaRPr lang="en-US" sz="2100" dirty="0">
              <a:ea typeface="Calibri"/>
              <a:cs typeface="Arial"/>
            </a:endParaRPr>
          </a:p>
          <a:p>
            <a:pPr algn="just">
              <a:lnSpc>
                <a:spcPct val="115000"/>
              </a:lnSpc>
            </a:pPr>
            <a:r>
              <a:rPr lang="en-US" sz="2100" dirty="0">
                <a:solidFill>
                  <a:srgbClr val="000000"/>
                </a:solidFill>
                <a:latin typeface="Symbol"/>
                <a:ea typeface="Calibri"/>
                <a:cs typeface="Symbol"/>
              </a:rPr>
              <a:t>· </a:t>
            </a:r>
            <a:r>
              <a:rPr lang="en-US" sz="2100" dirty="0">
                <a:solidFill>
                  <a:srgbClr val="000000"/>
                </a:solidFill>
                <a:latin typeface="Times New Roman"/>
                <a:ea typeface="Calibri"/>
                <a:cs typeface="Arial"/>
              </a:rPr>
              <a:t>Adult worm is elongated, cylindrical and tapers both anteriorly and posteriorly to relatively blunt conical ends. The heads is provided with three fleshy lips.</a:t>
            </a:r>
            <a:endParaRPr lang="en-US" sz="2100" dirty="0">
              <a:ea typeface="Calibri"/>
              <a:cs typeface="Arial"/>
            </a:endParaRPr>
          </a:p>
          <a:p>
            <a:pPr algn="just">
              <a:lnSpc>
                <a:spcPct val="115000"/>
              </a:lnSpc>
            </a:pPr>
            <a:r>
              <a:rPr lang="en-US" sz="2100" dirty="0">
                <a:solidFill>
                  <a:srgbClr val="000000"/>
                </a:solidFill>
                <a:latin typeface="Symbol"/>
                <a:ea typeface="Calibri"/>
                <a:cs typeface="Symbol"/>
              </a:rPr>
              <a:t>· </a:t>
            </a:r>
            <a:r>
              <a:rPr lang="en-US" sz="2100" dirty="0">
                <a:solidFill>
                  <a:srgbClr val="000000"/>
                </a:solidFill>
                <a:latin typeface="Times New Roman"/>
                <a:ea typeface="Calibri"/>
                <a:cs typeface="Arial"/>
              </a:rPr>
              <a:t>The mature male worm measures 12-31 cm in length by 2-4 mm in greatest diameter.</a:t>
            </a:r>
            <a:endParaRPr lang="en-US" sz="2100" dirty="0">
              <a:ea typeface="Calibri"/>
              <a:cs typeface="Arial"/>
            </a:endParaRPr>
          </a:p>
          <a:p>
            <a:pPr algn="just">
              <a:lnSpc>
                <a:spcPct val="115000"/>
              </a:lnSpc>
            </a:pPr>
            <a:r>
              <a:rPr lang="en-US" sz="2100" dirty="0">
                <a:solidFill>
                  <a:srgbClr val="000000"/>
                </a:solidFill>
                <a:latin typeface="Symbol"/>
                <a:ea typeface="Calibri"/>
                <a:cs typeface="Symbol"/>
              </a:rPr>
              <a:t>· </a:t>
            </a:r>
            <a:r>
              <a:rPr lang="en-US" sz="2100" dirty="0">
                <a:solidFill>
                  <a:srgbClr val="000000"/>
                </a:solidFill>
                <a:latin typeface="Times New Roman"/>
                <a:ea typeface="Calibri"/>
                <a:cs typeface="Arial"/>
              </a:rPr>
              <a:t>Its posterior end is somewhat curved ventrally.</a:t>
            </a:r>
            <a:endParaRPr lang="en-US" sz="2100" dirty="0">
              <a:ea typeface="Calibri"/>
              <a:cs typeface="Arial"/>
            </a:endParaRPr>
          </a:p>
          <a:p>
            <a:pPr algn="just">
              <a:lnSpc>
                <a:spcPct val="115000"/>
              </a:lnSpc>
            </a:pPr>
            <a:r>
              <a:rPr lang="en-US" sz="2100" dirty="0">
                <a:solidFill>
                  <a:srgbClr val="000000"/>
                </a:solidFill>
                <a:latin typeface="Symbol"/>
                <a:ea typeface="Calibri"/>
                <a:cs typeface="Symbol"/>
              </a:rPr>
              <a:t>· </a:t>
            </a:r>
            <a:r>
              <a:rPr lang="en-US" sz="2100" dirty="0">
                <a:solidFill>
                  <a:srgbClr val="000000"/>
                </a:solidFill>
                <a:latin typeface="Times New Roman"/>
                <a:ea typeface="Calibri"/>
                <a:cs typeface="Arial"/>
              </a:rPr>
              <a:t>The female measures 20-35cm in length by 3-6 mm in</a:t>
            </a:r>
            <a:endParaRPr lang="en-US" sz="2100" dirty="0">
              <a:ea typeface="Calibri"/>
              <a:cs typeface="Arial"/>
            </a:endParaRPr>
          </a:p>
          <a:p>
            <a:pPr algn="just">
              <a:lnSpc>
                <a:spcPct val="115000"/>
              </a:lnSpc>
            </a:pPr>
            <a:r>
              <a:rPr lang="en-US" sz="2100" dirty="0">
                <a:solidFill>
                  <a:srgbClr val="000000"/>
                </a:solidFill>
                <a:latin typeface="Times New Roman"/>
                <a:ea typeface="Calibri"/>
                <a:cs typeface="Arial"/>
              </a:rPr>
              <a:t>greatest diameter but in certain cases, up to 45 cm may be observed.</a:t>
            </a:r>
            <a:endParaRPr lang="en-US" sz="2100" dirty="0">
              <a:ea typeface="Calibri"/>
              <a:cs typeface="Arial"/>
            </a:endParaRPr>
          </a:p>
          <a:p>
            <a:pPr algn="just">
              <a:lnSpc>
                <a:spcPct val="115000"/>
              </a:lnSpc>
            </a:pPr>
            <a:r>
              <a:rPr lang="en-US" sz="2100" dirty="0">
                <a:solidFill>
                  <a:srgbClr val="000000"/>
                </a:solidFill>
                <a:latin typeface="Symbol"/>
                <a:ea typeface="Calibri"/>
                <a:cs typeface="Symbol"/>
              </a:rPr>
              <a:t>· </a:t>
            </a:r>
            <a:r>
              <a:rPr lang="en-US" sz="2100" dirty="0">
                <a:solidFill>
                  <a:srgbClr val="000000"/>
                </a:solidFill>
                <a:latin typeface="Times New Roman"/>
                <a:ea typeface="Calibri"/>
                <a:cs typeface="Arial"/>
              </a:rPr>
              <a:t>Daily egg production per female averages about 200,000.</a:t>
            </a:r>
            <a:endParaRPr lang="en-US" sz="2100" dirty="0">
              <a:ea typeface="Calibri"/>
              <a:cs typeface="Arial"/>
            </a:endParaRPr>
          </a:p>
          <a:p>
            <a:pPr algn="just">
              <a:lnSpc>
                <a:spcPct val="115000"/>
              </a:lnSpc>
            </a:pPr>
            <a:r>
              <a:rPr lang="en-US" sz="2100" dirty="0">
                <a:solidFill>
                  <a:srgbClr val="000000"/>
                </a:solidFill>
                <a:latin typeface="Symbol"/>
                <a:ea typeface="Calibri"/>
                <a:cs typeface="Symbol"/>
              </a:rPr>
              <a:t>· </a:t>
            </a:r>
            <a:r>
              <a:rPr lang="en-US" sz="2100" dirty="0">
                <a:solidFill>
                  <a:srgbClr val="000000"/>
                </a:solidFill>
                <a:latin typeface="Times New Roman"/>
                <a:ea typeface="Calibri"/>
                <a:cs typeface="Arial"/>
              </a:rPr>
              <a:t>Egg morphology </a:t>
            </a:r>
            <a:endParaRPr lang="en-US" sz="2100" dirty="0">
              <a:ea typeface="Calibri"/>
              <a:cs typeface="Arial"/>
            </a:endParaRPr>
          </a:p>
          <a:p>
            <a:pPr algn="just">
              <a:lnSpc>
                <a:spcPct val="115000"/>
              </a:lnSpc>
            </a:pPr>
            <a:r>
              <a:rPr lang="en-US" sz="2100" dirty="0">
                <a:solidFill>
                  <a:srgbClr val="000000"/>
                </a:solidFill>
                <a:latin typeface="Wingdings"/>
                <a:ea typeface="Calibri"/>
                <a:cs typeface="Wingdings"/>
              </a:rPr>
              <a:t> </a:t>
            </a:r>
            <a:r>
              <a:rPr lang="en-US" sz="2100" dirty="0">
                <a:solidFill>
                  <a:srgbClr val="000000"/>
                </a:solidFill>
                <a:latin typeface="Times New Roman"/>
                <a:ea typeface="Calibri"/>
                <a:cs typeface="Arial"/>
              </a:rPr>
              <a:t>The fertilized egg (figure 1) at the time of </a:t>
            </a:r>
            <a:r>
              <a:rPr lang="en-US" sz="2100" dirty="0" err="1">
                <a:solidFill>
                  <a:srgbClr val="000000"/>
                </a:solidFill>
                <a:latin typeface="Times New Roman"/>
                <a:ea typeface="Calibri"/>
                <a:cs typeface="Arial"/>
              </a:rPr>
              <a:t>oviposition</a:t>
            </a:r>
            <a:r>
              <a:rPr lang="en-US" sz="2100" dirty="0">
                <a:solidFill>
                  <a:srgbClr val="000000"/>
                </a:solidFill>
                <a:latin typeface="Times New Roman"/>
                <a:ea typeface="Calibri"/>
                <a:cs typeface="Arial"/>
              </a:rPr>
              <a:t> is spherical or </a:t>
            </a:r>
            <a:r>
              <a:rPr lang="en-US" sz="2100" dirty="0" err="1">
                <a:solidFill>
                  <a:srgbClr val="000000"/>
                </a:solidFill>
                <a:latin typeface="Times New Roman"/>
                <a:ea typeface="Calibri"/>
                <a:cs typeface="Arial"/>
              </a:rPr>
              <a:t>subspherical</a:t>
            </a:r>
            <a:r>
              <a:rPr lang="en-US" sz="2100" dirty="0">
                <a:solidFill>
                  <a:srgbClr val="000000"/>
                </a:solidFill>
                <a:latin typeface="Times New Roman"/>
                <a:ea typeface="Calibri"/>
                <a:cs typeface="Arial"/>
              </a:rPr>
              <a:t>, measures 65-75 μ m by 35-50 μ m and consists of the following:</a:t>
            </a:r>
            <a:endParaRPr lang="en-US" sz="2100" dirty="0">
              <a:ea typeface="Calibri"/>
              <a:cs typeface="Arial"/>
            </a:endParaRPr>
          </a:p>
        </p:txBody>
      </p:sp>
    </p:spTree>
    <p:extLst>
      <p:ext uri="{BB962C8B-B14F-4D97-AF65-F5344CB8AC3E}">
        <p14:creationId xmlns:p14="http://schemas.microsoft.com/office/powerpoint/2010/main" val="1051288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صورة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604714"/>
            <a:ext cx="2581832" cy="3959748"/>
          </a:xfrm>
          <a:prstGeom prst="rect">
            <a:avLst/>
          </a:prstGeom>
          <a:noFill/>
          <a:extLst>
            <a:ext uri="{909E8E84-426E-40DD-AFC4-6F175D3DCCD1}">
              <a14:hiddenFill xmlns:a14="http://schemas.microsoft.com/office/drawing/2010/main">
                <a:solidFill>
                  <a:srgbClr val="FFFFFF"/>
                </a:solidFill>
              </a14:hiddenFill>
            </a:ext>
          </a:extLst>
        </p:spPr>
      </p:pic>
      <p:pic>
        <p:nvPicPr>
          <p:cNvPr id="3074" name="صورة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590800"/>
            <a:ext cx="2998787" cy="39597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76200" y="130076"/>
            <a:ext cx="8839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 </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 coarsely granular , spherical ovum that usually doesn</a:t>
            </a:r>
            <a:r>
              <a:rPr kumimoji="0" lang="en-US" sz="24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 completely fill the shell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 </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 thin innermost membrane that is highly impermeable.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3) </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 relatively thick, colorless middle layer that is smooth on both inner and outer surfaces.</a:t>
            </a:r>
            <a:endPar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4) </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An outermost, coarsely </a:t>
            </a:r>
            <a:r>
              <a:rPr kumimoji="0" lang="en-US"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mammilated</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albuminoid</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layer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Tree>
    <p:extLst>
      <p:ext uri="{BB962C8B-B14F-4D97-AF65-F5344CB8AC3E}">
        <p14:creationId xmlns:p14="http://schemas.microsoft.com/office/powerpoint/2010/main" val="4251047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800</Words>
  <Application>Microsoft Office PowerPoint</Application>
  <PresentationFormat>On-screen Show (4:3)</PresentationFormat>
  <Paragraphs>71</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Dr-dodo</dc:creator>
  <cp:lastModifiedBy>DR.Ahmed Saker 2o1O</cp:lastModifiedBy>
  <cp:revision>4</cp:revision>
  <dcterms:created xsi:type="dcterms:W3CDTF">2006-08-16T00:00:00Z</dcterms:created>
  <dcterms:modified xsi:type="dcterms:W3CDTF">2019-09-24T13:18:59Z</dcterms:modified>
</cp:coreProperties>
</file>